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22"/>
  </p:notesMasterIdLst>
  <p:sldIdLst>
    <p:sldId id="256" r:id="rId6"/>
    <p:sldId id="323" r:id="rId7"/>
    <p:sldId id="336" r:id="rId8"/>
    <p:sldId id="337" r:id="rId9"/>
    <p:sldId id="338" r:id="rId10"/>
    <p:sldId id="339" r:id="rId11"/>
    <p:sldId id="340" r:id="rId12"/>
    <p:sldId id="341" r:id="rId13"/>
    <p:sldId id="342" r:id="rId14"/>
    <p:sldId id="343" r:id="rId15"/>
    <p:sldId id="344" r:id="rId16"/>
    <p:sldId id="345" r:id="rId17"/>
    <p:sldId id="346" r:id="rId18"/>
    <p:sldId id="348" r:id="rId19"/>
    <p:sldId id="347" r:id="rId20"/>
    <p:sldId id="282" r:id="rId21"/>
  </p:sldIdLst>
  <p:sldSz cx="9532938" cy="7150100"/>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022" y="-378"/>
      </p:cViewPr>
      <p:guideLst>
        <p:guide orient="horz" pos="2252"/>
        <p:guide pos="30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2493" cy="49617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3908" y="0"/>
            <a:ext cx="2972492" cy="496174"/>
          </a:xfrm>
          <a:prstGeom prst="rect">
            <a:avLst/>
          </a:prstGeom>
        </p:spPr>
        <p:txBody>
          <a:bodyPr vert="horz" lIns="91440" tIns="45720" rIns="91440" bIns="45720" rtlCol="0"/>
          <a:lstStyle>
            <a:lvl1pPr algn="r">
              <a:defRPr sz="1200"/>
            </a:lvl1pPr>
          </a:lstStyle>
          <a:p>
            <a:fld id="{25ACFE81-DF52-4549-A263-EFF15380A91E}" type="datetimeFigureOut">
              <a:rPr lang="ru-RU" smtClean="0"/>
              <a:t>20.11.2024</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961" y="4714440"/>
            <a:ext cx="5486079" cy="4467146"/>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879"/>
            <a:ext cx="2972493" cy="49617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3908" y="9428879"/>
            <a:ext cx="2972492" cy="496174"/>
          </a:xfrm>
          <a:prstGeom prst="rect">
            <a:avLst/>
          </a:prstGeom>
        </p:spPr>
        <p:txBody>
          <a:bodyPr vert="horz" lIns="91440" tIns="45720" rIns="91440" bIns="45720" rtlCol="0" anchor="b"/>
          <a:lstStyle>
            <a:lvl1pPr algn="r">
              <a:defRPr sz="1200"/>
            </a:lvl1pPr>
          </a:lstStyle>
          <a:p>
            <a:fld id="{6BB7D8F9-86F8-4778-A442-29D6EA0EA7F6}" type="slidenum">
              <a:rPr lang="ru-RU" smtClean="0"/>
              <a:t>‹#›</a:t>
            </a:fld>
            <a:endParaRPr lang="ru-RU"/>
          </a:p>
        </p:txBody>
      </p:sp>
    </p:spTree>
    <p:extLst>
      <p:ext uri="{BB962C8B-B14F-4D97-AF65-F5344CB8AC3E}">
        <p14:creationId xmlns:p14="http://schemas.microsoft.com/office/powerpoint/2010/main" val="3120001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25" name="PlaceHolder 2"/>
          <p:cNvSpPr>
            <a:spLocks noGrp="1"/>
          </p:cNvSpPr>
          <p:nvPr>
            <p:ph type="body"/>
          </p:nvPr>
        </p:nvSpPr>
        <p:spPr>
          <a:xfrm>
            <a:off x="476640" y="1672920"/>
            <a:ext cx="8579160" cy="1977840"/>
          </a:xfrm>
          <a:prstGeom prst="rect">
            <a:avLst/>
          </a:prstGeom>
        </p:spPr>
        <p:txBody>
          <a:bodyPr lIns="0" tIns="0" rIns="0" bIns="0">
            <a:normAutofit/>
          </a:bodyPr>
          <a:lstStyle/>
          <a:p>
            <a:endParaRPr lang="ru-RU" sz="3200" b="0" strike="noStrike" spc="-1">
              <a:latin typeface="Arial"/>
            </a:endParaRPr>
          </a:p>
        </p:txBody>
      </p:sp>
      <p:sp>
        <p:nvSpPr>
          <p:cNvPr id="26" name="PlaceHolder 3"/>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28"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29"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30"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
        <p:nvSpPr>
          <p:cNvPr id="31" name="PlaceHolder 5"/>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33" name="PlaceHolder 2"/>
          <p:cNvSpPr>
            <a:spLocks noGrp="1"/>
          </p:cNvSpPr>
          <p:nvPr>
            <p:ph type="body"/>
          </p:nvPr>
        </p:nvSpPr>
        <p:spPr>
          <a:xfrm>
            <a:off x="4766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34" name="PlaceHolder 3"/>
          <p:cNvSpPr>
            <a:spLocks noGrp="1"/>
          </p:cNvSpPr>
          <p:nvPr>
            <p:ph type="body"/>
          </p:nvPr>
        </p:nvSpPr>
        <p:spPr>
          <a:xfrm>
            <a:off x="337752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35" name="PlaceHolder 4"/>
          <p:cNvSpPr>
            <a:spLocks noGrp="1"/>
          </p:cNvSpPr>
          <p:nvPr>
            <p:ph type="body"/>
          </p:nvPr>
        </p:nvSpPr>
        <p:spPr>
          <a:xfrm>
            <a:off x="62780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36" name="PlaceHolder 5"/>
          <p:cNvSpPr>
            <a:spLocks noGrp="1"/>
          </p:cNvSpPr>
          <p:nvPr>
            <p:ph type="body"/>
          </p:nvPr>
        </p:nvSpPr>
        <p:spPr>
          <a:xfrm>
            <a:off x="47664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37" name="PlaceHolder 6"/>
          <p:cNvSpPr>
            <a:spLocks noGrp="1"/>
          </p:cNvSpPr>
          <p:nvPr>
            <p:ph type="body"/>
          </p:nvPr>
        </p:nvSpPr>
        <p:spPr>
          <a:xfrm>
            <a:off x="337752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38" name="PlaceHolder 7"/>
          <p:cNvSpPr>
            <a:spLocks noGrp="1"/>
          </p:cNvSpPr>
          <p:nvPr>
            <p:ph type="body"/>
          </p:nvPr>
        </p:nvSpPr>
        <p:spPr>
          <a:xfrm>
            <a:off x="6278040" y="3839040"/>
            <a:ext cx="2762280" cy="1977840"/>
          </a:xfrm>
          <a:prstGeom prst="rect">
            <a:avLst/>
          </a:prstGeom>
        </p:spPr>
        <p:txBody>
          <a:bodyPr lIns="0" tIns="0" rIns="0" bIns="0">
            <a:normAutofit fontScale="80000"/>
          </a:bodyPr>
          <a:lstStyle/>
          <a:p>
            <a:endParaRPr lang="ru-RU"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44" name="PlaceHolder 2"/>
          <p:cNvSpPr>
            <a:spLocks noGrp="1"/>
          </p:cNvSpPr>
          <p:nvPr>
            <p:ph type="subTitle"/>
          </p:nvPr>
        </p:nvSpPr>
        <p:spPr>
          <a:xfrm>
            <a:off x="476640" y="1672920"/>
            <a:ext cx="8579160" cy="414648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46" name="PlaceHolder 2"/>
          <p:cNvSpPr>
            <a:spLocks noGrp="1"/>
          </p:cNvSpPr>
          <p:nvPr>
            <p:ph type="body"/>
          </p:nvPr>
        </p:nvSpPr>
        <p:spPr>
          <a:xfrm>
            <a:off x="476640" y="1672920"/>
            <a:ext cx="857916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48"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49"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476640" y="285120"/>
            <a:ext cx="8579160" cy="553320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53"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54"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
        <p:nvSpPr>
          <p:cNvPr id="55"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4" name="PlaceHolder 2"/>
          <p:cNvSpPr>
            <a:spLocks noGrp="1"/>
          </p:cNvSpPr>
          <p:nvPr>
            <p:ph type="subTitle"/>
          </p:nvPr>
        </p:nvSpPr>
        <p:spPr>
          <a:xfrm>
            <a:off x="476640" y="1672920"/>
            <a:ext cx="8579160" cy="414648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57"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58"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59" name="PlaceHolder 4"/>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61"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62"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63" name="PlaceHolder 4"/>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65" name="PlaceHolder 2"/>
          <p:cNvSpPr>
            <a:spLocks noGrp="1"/>
          </p:cNvSpPr>
          <p:nvPr>
            <p:ph type="body"/>
          </p:nvPr>
        </p:nvSpPr>
        <p:spPr>
          <a:xfrm>
            <a:off x="476640" y="1672920"/>
            <a:ext cx="8579160" cy="1977840"/>
          </a:xfrm>
          <a:prstGeom prst="rect">
            <a:avLst/>
          </a:prstGeom>
        </p:spPr>
        <p:txBody>
          <a:bodyPr lIns="0" tIns="0" rIns="0" bIns="0">
            <a:normAutofit/>
          </a:bodyPr>
          <a:lstStyle/>
          <a:p>
            <a:endParaRPr lang="ru-RU" sz="3200" b="0" strike="noStrike" spc="-1">
              <a:latin typeface="Arial"/>
            </a:endParaRPr>
          </a:p>
        </p:txBody>
      </p:sp>
      <p:sp>
        <p:nvSpPr>
          <p:cNvPr id="66" name="PlaceHolder 3"/>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68"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69"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70"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
        <p:nvSpPr>
          <p:cNvPr id="71" name="PlaceHolder 5"/>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73" name="PlaceHolder 2"/>
          <p:cNvSpPr>
            <a:spLocks noGrp="1"/>
          </p:cNvSpPr>
          <p:nvPr>
            <p:ph type="body"/>
          </p:nvPr>
        </p:nvSpPr>
        <p:spPr>
          <a:xfrm>
            <a:off x="4766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74" name="PlaceHolder 3"/>
          <p:cNvSpPr>
            <a:spLocks noGrp="1"/>
          </p:cNvSpPr>
          <p:nvPr>
            <p:ph type="body"/>
          </p:nvPr>
        </p:nvSpPr>
        <p:spPr>
          <a:xfrm>
            <a:off x="337752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75" name="PlaceHolder 4"/>
          <p:cNvSpPr>
            <a:spLocks noGrp="1"/>
          </p:cNvSpPr>
          <p:nvPr>
            <p:ph type="body"/>
          </p:nvPr>
        </p:nvSpPr>
        <p:spPr>
          <a:xfrm>
            <a:off x="62780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76" name="PlaceHolder 5"/>
          <p:cNvSpPr>
            <a:spLocks noGrp="1"/>
          </p:cNvSpPr>
          <p:nvPr>
            <p:ph type="body"/>
          </p:nvPr>
        </p:nvSpPr>
        <p:spPr>
          <a:xfrm>
            <a:off x="47664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77" name="PlaceHolder 6"/>
          <p:cNvSpPr>
            <a:spLocks noGrp="1"/>
          </p:cNvSpPr>
          <p:nvPr>
            <p:ph type="body"/>
          </p:nvPr>
        </p:nvSpPr>
        <p:spPr>
          <a:xfrm>
            <a:off x="337752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78" name="PlaceHolder 7"/>
          <p:cNvSpPr>
            <a:spLocks noGrp="1"/>
          </p:cNvSpPr>
          <p:nvPr>
            <p:ph type="body"/>
          </p:nvPr>
        </p:nvSpPr>
        <p:spPr>
          <a:xfrm>
            <a:off x="6278040" y="3839040"/>
            <a:ext cx="2762280" cy="1977840"/>
          </a:xfrm>
          <a:prstGeom prst="rect">
            <a:avLst/>
          </a:prstGeom>
        </p:spPr>
        <p:txBody>
          <a:bodyPr lIns="0" tIns="0" rIns="0" bIns="0">
            <a:normAutofit fontScale="80000"/>
          </a:bodyPr>
          <a:lstStyle/>
          <a:p>
            <a:endParaRPr lang="ru-RU"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pic>
        <p:nvPicPr>
          <p:cNvPr id="4" name="Picture 2" descr="Z:\Projects\Текущие\Проектная\FNS_2012\_БРЭНДБУК\out\PPT\3_1_present_16.9-0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08"/>
            <a:ext cx="9532938" cy="7147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Содержимое 2"/>
          <p:cNvSpPr>
            <a:spLocks noGrp="1"/>
          </p:cNvSpPr>
          <p:nvPr>
            <p:ph idx="1"/>
          </p:nvPr>
        </p:nvSpPr>
        <p:spPr>
          <a:xfrm>
            <a:off x="637185" y="2092067"/>
            <a:ext cx="7957355" cy="4457777"/>
          </a:xfrm>
        </p:spPr>
        <p:txBody>
          <a:bodyPr>
            <a:noAutofit/>
          </a:bodyPr>
          <a:lstStyle>
            <a:lvl1pPr marL="332188" indent="0">
              <a:buFontTx/>
              <a:buNone/>
              <a:defRPr b="1">
                <a:latin typeface="+mj-lt"/>
              </a:defRPr>
            </a:lvl1pPr>
            <a:lvl2pPr marL="332188" indent="0">
              <a:defRPr>
                <a:latin typeface="+mj-lt"/>
              </a:defRPr>
            </a:lvl2pPr>
            <a:lvl3pPr marL="574437" indent="-237899">
              <a:defRPr>
                <a:latin typeface="+mj-lt"/>
              </a:defRPr>
            </a:lvl3pPr>
            <a:lvl4pPr marL="0" indent="329287">
              <a:defRPr>
                <a:latin typeface="+mj-lt"/>
              </a:defRPr>
            </a:lvl4pPr>
            <a:lvl5pPr marL="1311342" indent="0">
              <a:buNone/>
              <a:defRPr>
                <a:latin typeface="+mj-lt"/>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10" name="Заголовок 9"/>
          <p:cNvSpPr>
            <a:spLocks noGrp="1"/>
          </p:cNvSpPr>
          <p:nvPr>
            <p:ph type="title"/>
          </p:nvPr>
        </p:nvSpPr>
        <p:spPr>
          <a:xfrm>
            <a:off x="637185" y="776803"/>
            <a:ext cx="7957354" cy="1315265"/>
          </a:xfrm>
        </p:spPr>
        <p:txBody>
          <a:bodyPr>
            <a:noAutofit/>
          </a:bodyPr>
          <a:lstStyle>
            <a:lvl1pPr marL="0" marR="0" indent="0" defTabSz="953107" rtl="0" eaLnBrk="1" fontAlgn="auto" latinLnBrk="0" hangingPunct="1">
              <a:lnSpc>
                <a:spcPct val="100000"/>
              </a:lnSpc>
              <a:spcBef>
                <a:spcPct val="0"/>
              </a:spcBef>
              <a:spcAft>
                <a:spcPts val="0"/>
              </a:spcAft>
              <a:tabLst/>
              <a:defRPr sz="4900"/>
            </a:lvl1pPr>
          </a:lstStyle>
          <a:p>
            <a:pPr lvl="0"/>
            <a:r>
              <a:rPr lang="en-US" noProof="0" dirty="0" smtClean="0"/>
              <a:t>Образец заголовка</a:t>
            </a:r>
            <a:endParaRPr lang="ru-RU" noProof="0" dirty="0" smtClean="0"/>
          </a:p>
        </p:txBody>
      </p:sp>
      <p:sp>
        <p:nvSpPr>
          <p:cNvPr id="5" name="Номер слайда 6"/>
          <p:cNvSpPr>
            <a:spLocks noGrp="1"/>
          </p:cNvSpPr>
          <p:nvPr>
            <p:ph type="sldNum" sz="quarter" idx="10"/>
          </p:nvPr>
        </p:nvSpPr>
        <p:spPr>
          <a:xfrm>
            <a:off x="8760043" y="6115102"/>
            <a:ext cx="526298" cy="712802"/>
          </a:xfrm>
          <a:prstGeom prst="rect">
            <a:avLst/>
          </a:prstGeom>
        </p:spPr>
        <p:txBody>
          <a:bodyPr lIns="106765" tIns="53383" rIns="106765" bIns="53383"/>
          <a:lstStyle>
            <a:lvl1pPr>
              <a:defRPr/>
            </a:lvl1pPr>
          </a:lstStyle>
          <a:p>
            <a:pPr>
              <a:defRPr/>
            </a:pPr>
            <a:fld id="{28550610-7997-4552-BF30-A353E03CC793}" type="slidenum">
              <a:rPr lang="ru-RU" altLang="ru-RU"/>
              <a:pPr>
                <a:defRPr/>
              </a:pPr>
              <a:t>‹#›</a:t>
            </a:fld>
            <a:endParaRPr lang="ru-RU" altLang="ru-RU" dirty="0"/>
          </a:p>
        </p:txBody>
      </p:sp>
    </p:spTree>
    <p:extLst>
      <p:ext uri="{BB962C8B-B14F-4D97-AF65-F5344CB8AC3E}">
        <p14:creationId xmlns:p14="http://schemas.microsoft.com/office/powerpoint/2010/main" val="357159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84" name="PlaceHolder 2"/>
          <p:cNvSpPr>
            <a:spLocks noGrp="1"/>
          </p:cNvSpPr>
          <p:nvPr>
            <p:ph type="subTitle"/>
          </p:nvPr>
        </p:nvSpPr>
        <p:spPr>
          <a:xfrm>
            <a:off x="476640" y="1672920"/>
            <a:ext cx="8579160" cy="414648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86" name="PlaceHolder 2"/>
          <p:cNvSpPr>
            <a:spLocks noGrp="1"/>
          </p:cNvSpPr>
          <p:nvPr>
            <p:ph type="body"/>
          </p:nvPr>
        </p:nvSpPr>
        <p:spPr>
          <a:xfrm>
            <a:off x="476640" y="1672920"/>
            <a:ext cx="857916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88"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89"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6" name="PlaceHolder 2"/>
          <p:cNvSpPr>
            <a:spLocks noGrp="1"/>
          </p:cNvSpPr>
          <p:nvPr>
            <p:ph type="body"/>
          </p:nvPr>
        </p:nvSpPr>
        <p:spPr>
          <a:xfrm>
            <a:off x="476640" y="1672920"/>
            <a:ext cx="857916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76640" y="285120"/>
            <a:ext cx="8579160" cy="553320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93"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94"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
        <p:nvSpPr>
          <p:cNvPr id="95"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97"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98"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99" name="PlaceHolder 4"/>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01"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02"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03" name="PlaceHolder 4"/>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05" name="PlaceHolder 2"/>
          <p:cNvSpPr>
            <a:spLocks noGrp="1"/>
          </p:cNvSpPr>
          <p:nvPr>
            <p:ph type="body"/>
          </p:nvPr>
        </p:nvSpPr>
        <p:spPr>
          <a:xfrm>
            <a:off x="476640" y="1672920"/>
            <a:ext cx="8579160" cy="1977840"/>
          </a:xfrm>
          <a:prstGeom prst="rect">
            <a:avLst/>
          </a:prstGeom>
        </p:spPr>
        <p:txBody>
          <a:bodyPr lIns="0" tIns="0" rIns="0" bIns="0">
            <a:normAutofit/>
          </a:bodyPr>
          <a:lstStyle/>
          <a:p>
            <a:endParaRPr lang="ru-RU" sz="3200" b="0" strike="noStrike" spc="-1">
              <a:latin typeface="Arial"/>
            </a:endParaRPr>
          </a:p>
        </p:txBody>
      </p:sp>
      <p:sp>
        <p:nvSpPr>
          <p:cNvPr id="106" name="PlaceHolder 3"/>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08"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09"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10"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
        <p:nvSpPr>
          <p:cNvPr id="111" name="PlaceHolder 5"/>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13" name="PlaceHolder 2"/>
          <p:cNvSpPr>
            <a:spLocks noGrp="1"/>
          </p:cNvSpPr>
          <p:nvPr>
            <p:ph type="body"/>
          </p:nvPr>
        </p:nvSpPr>
        <p:spPr>
          <a:xfrm>
            <a:off x="4766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14" name="PlaceHolder 3"/>
          <p:cNvSpPr>
            <a:spLocks noGrp="1"/>
          </p:cNvSpPr>
          <p:nvPr>
            <p:ph type="body"/>
          </p:nvPr>
        </p:nvSpPr>
        <p:spPr>
          <a:xfrm>
            <a:off x="337752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15" name="PlaceHolder 4"/>
          <p:cNvSpPr>
            <a:spLocks noGrp="1"/>
          </p:cNvSpPr>
          <p:nvPr>
            <p:ph type="body"/>
          </p:nvPr>
        </p:nvSpPr>
        <p:spPr>
          <a:xfrm>
            <a:off x="62780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16" name="PlaceHolder 5"/>
          <p:cNvSpPr>
            <a:spLocks noGrp="1"/>
          </p:cNvSpPr>
          <p:nvPr>
            <p:ph type="body"/>
          </p:nvPr>
        </p:nvSpPr>
        <p:spPr>
          <a:xfrm>
            <a:off x="47664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17" name="PlaceHolder 6"/>
          <p:cNvSpPr>
            <a:spLocks noGrp="1"/>
          </p:cNvSpPr>
          <p:nvPr>
            <p:ph type="body"/>
          </p:nvPr>
        </p:nvSpPr>
        <p:spPr>
          <a:xfrm>
            <a:off x="337752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18" name="PlaceHolder 7"/>
          <p:cNvSpPr>
            <a:spLocks noGrp="1"/>
          </p:cNvSpPr>
          <p:nvPr>
            <p:ph type="body"/>
          </p:nvPr>
        </p:nvSpPr>
        <p:spPr>
          <a:xfrm>
            <a:off x="6278040" y="3839040"/>
            <a:ext cx="2762280" cy="1977840"/>
          </a:xfrm>
          <a:prstGeom prst="rect">
            <a:avLst/>
          </a:prstGeom>
        </p:spPr>
        <p:txBody>
          <a:bodyPr lIns="0" tIns="0" rIns="0" bIns="0">
            <a:normAutofit fontScale="80000"/>
          </a:bodyPr>
          <a:lstStyle/>
          <a:p>
            <a:endParaRPr lang="ru-RU" sz="3200" b="0" strike="noStrike" spc="-1">
              <a:latin typeface="Aria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23" name="PlaceHolder 2"/>
          <p:cNvSpPr>
            <a:spLocks noGrp="1"/>
          </p:cNvSpPr>
          <p:nvPr>
            <p:ph type="subTitle"/>
          </p:nvPr>
        </p:nvSpPr>
        <p:spPr>
          <a:xfrm>
            <a:off x="476640" y="1672920"/>
            <a:ext cx="8579160" cy="414648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8"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9"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25" name="PlaceHolder 2"/>
          <p:cNvSpPr>
            <a:spLocks noGrp="1"/>
          </p:cNvSpPr>
          <p:nvPr>
            <p:ph type="body"/>
          </p:nvPr>
        </p:nvSpPr>
        <p:spPr>
          <a:xfrm>
            <a:off x="476640" y="1672920"/>
            <a:ext cx="857916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27"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128"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9"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0" name="PlaceHolder 1"/>
          <p:cNvSpPr>
            <a:spLocks noGrp="1"/>
          </p:cNvSpPr>
          <p:nvPr>
            <p:ph type="subTitle"/>
          </p:nvPr>
        </p:nvSpPr>
        <p:spPr>
          <a:xfrm>
            <a:off x="476640" y="285120"/>
            <a:ext cx="8579160" cy="553320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32"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33"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
        <p:nvSpPr>
          <p:cNvPr id="134"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36"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137"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38" name="PlaceHolder 4"/>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40"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41"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42" name="PlaceHolder 4"/>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44" name="PlaceHolder 2"/>
          <p:cNvSpPr>
            <a:spLocks noGrp="1"/>
          </p:cNvSpPr>
          <p:nvPr>
            <p:ph type="body"/>
          </p:nvPr>
        </p:nvSpPr>
        <p:spPr>
          <a:xfrm>
            <a:off x="476640" y="1672920"/>
            <a:ext cx="8579160" cy="1977840"/>
          </a:xfrm>
          <a:prstGeom prst="rect">
            <a:avLst/>
          </a:prstGeom>
        </p:spPr>
        <p:txBody>
          <a:bodyPr lIns="0" tIns="0" rIns="0" bIns="0">
            <a:normAutofit/>
          </a:bodyPr>
          <a:lstStyle/>
          <a:p>
            <a:endParaRPr lang="ru-RU" sz="3200" b="0" strike="noStrike" spc="-1">
              <a:latin typeface="Arial"/>
            </a:endParaRPr>
          </a:p>
        </p:txBody>
      </p:sp>
      <p:sp>
        <p:nvSpPr>
          <p:cNvPr id="145" name="PlaceHolder 3"/>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47"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48"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49"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
        <p:nvSpPr>
          <p:cNvPr id="150" name="PlaceHolder 5"/>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52" name="PlaceHolder 2"/>
          <p:cNvSpPr>
            <a:spLocks noGrp="1"/>
          </p:cNvSpPr>
          <p:nvPr>
            <p:ph type="body"/>
          </p:nvPr>
        </p:nvSpPr>
        <p:spPr>
          <a:xfrm>
            <a:off x="4766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53" name="PlaceHolder 3"/>
          <p:cNvSpPr>
            <a:spLocks noGrp="1"/>
          </p:cNvSpPr>
          <p:nvPr>
            <p:ph type="body"/>
          </p:nvPr>
        </p:nvSpPr>
        <p:spPr>
          <a:xfrm>
            <a:off x="337752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54" name="PlaceHolder 4"/>
          <p:cNvSpPr>
            <a:spLocks noGrp="1"/>
          </p:cNvSpPr>
          <p:nvPr>
            <p:ph type="body"/>
          </p:nvPr>
        </p:nvSpPr>
        <p:spPr>
          <a:xfrm>
            <a:off x="62780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55" name="PlaceHolder 5"/>
          <p:cNvSpPr>
            <a:spLocks noGrp="1"/>
          </p:cNvSpPr>
          <p:nvPr>
            <p:ph type="body"/>
          </p:nvPr>
        </p:nvSpPr>
        <p:spPr>
          <a:xfrm>
            <a:off x="47664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56" name="PlaceHolder 6"/>
          <p:cNvSpPr>
            <a:spLocks noGrp="1"/>
          </p:cNvSpPr>
          <p:nvPr>
            <p:ph type="body"/>
          </p:nvPr>
        </p:nvSpPr>
        <p:spPr>
          <a:xfrm>
            <a:off x="337752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57" name="PlaceHolder 7"/>
          <p:cNvSpPr>
            <a:spLocks noGrp="1"/>
          </p:cNvSpPr>
          <p:nvPr>
            <p:ph type="body"/>
          </p:nvPr>
        </p:nvSpPr>
        <p:spPr>
          <a:xfrm>
            <a:off x="6278040" y="3839040"/>
            <a:ext cx="2762280" cy="1977840"/>
          </a:xfrm>
          <a:prstGeom prst="rect">
            <a:avLst/>
          </a:prstGeom>
        </p:spPr>
        <p:txBody>
          <a:bodyPr lIns="0" tIns="0" rIns="0" bIns="0">
            <a:normAutofit fontScale="80000"/>
          </a:bodyPr>
          <a:lstStyle/>
          <a:p>
            <a:endParaRPr lang="ru-RU"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5"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66" name="PlaceHolder 2"/>
          <p:cNvSpPr>
            <a:spLocks noGrp="1"/>
          </p:cNvSpPr>
          <p:nvPr>
            <p:ph type="subTitle"/>
          </p:nvPr>
        </p:nvSpPr>
        <p:spPr>
          <a:xfrm>
            <a:off x="476640" y="1672920"/>
            <a:ext cx="8579160" cy="414648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68" name="PlaceHolder 2"/>
          <p:cNvSpPr>
            <a:spLocks noGrp="1"/>
          </p:cNvSpPr>
          <p:nvPr>
            <p:ph type="body"/>
          </p:nvPr>
        </p:nvSpPr>
        <p:spPr>
          <a:xfrm>
            <a:off x="476640" y="1672920"/>
            <a:ext cx="857916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70"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171"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3" name="PlaceHolder 1"/>
          <p:cNvSpPr>
            <a:spLocks noGrp="1"/>
          </p:cNvSpPr>
          <p:nvPr>
            <p:ph type="subTitle"/>
          </p:nvPr>
        </p:nvSpPr>
        <p:spPr>
          <a:xfrm>
            <a:off x="476640" y="285120"/>
            <a:ext cx="8579160" cy="553320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75"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76"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
        <p:nvSpPr>
          <p:cNvPr id="177"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79"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180"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81" name="PlaceHolder 4"/>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83"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84"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85" name="PlaceHolder 4"/>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87" name="PlaceHolder 2"/>
          <p:cNvSpPr>
            <a:spLocks noGrp="1"/>
          </p:cNvSpPr>
          <p:nvPr>
            <p:ph type="body"/>
          </p:nvPr>
        </p:nvSpPr>
        <p:spPr>
          <a:xfrm>
            <a:off x="476640" y="1672920"/>
            <a:ext cx="8579160" cy="1977840"/>
          </a:xfrm>
          <a:prstGeom prst="rect">
            <a:avLst/>
          </a:prstGeom>
        </p:spPr>
        <p:txBody>
          <a:bodyPr lIns="0" tIns="0" rIns="0" bIns="0">
            <a:normAutofit/>
          </a:bodyPr>
          <a:lstStyle/>
          <a:p>
            <a:endParaRPr lang="ru-RU" sz="3200" b="0" strike="noStrike" spc="-1">
              <a:latin typeface="Arial"/>
            </a:endParaRPr>
          </a:p>
        </p:txBody>
      </p:sp>
      <p:sp>
        <p:nvSpPr>
          <p:cNvPr id="188" name="PlaceHolder 3"/>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76640" y="285120"/>
            <a:ext cx="8579160" cy="5533200"/>
          </a:xfrm>
          <a:prstGeom prst="rect">
            <a:avLst/>
          </a:prstGeom>
        </p:spPr>
        <p:txBody>
          <a:bodyPr lIns="0" tIns="0" rIns="0" bIns="0" anchor="ctr">
            <a:noAutofit/>
          </a:bodyPr>
          <a:lstStyle/>
          <a:p>
            <a:pPr algn="ctr"/>
            <a:endParaRPr lang="ru-RU"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9"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90"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91"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92"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
        <p:nvSpPr>
          <p:cNvPr id="193" name="PlaceHolder 5"/>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95" name="PlaceHolder 2"/>
          <p:cNvSpPr>
            <a:spLocks noGrp="1"/>
          </p:cNvSpPr>
          <p:nvPr>
            <p:ph type="body"/>
          </p:nvPr>
        </p:nvSpPr>
        <p:spPr>
          <a:xfrm>
            <a:off x="4766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96" name="PlaceHolder 3"/>
          <p:cNvSpPr>
            <a:spLocks noGrp="1"/>
          </p:cNvSpPr>
          <p:nvPr>
            <p:ph type="body"/>
          </p:nvPr>
        </p:nvSpPr>
        <p:spPr>
          <a:xfrm>
            <a:off x="337752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97" name="PlaceHolder 4"/>
          <p:cNvSpPr>
            <a:spLocks noGrp="1"/>
          </p:cNvSpPr>
          <p:nvPr>
            <p:ph type="body"/>
          </p:nvPr>
        </p:nvSpPr>
        <p:spPr>
          <a:xfrm>
            <a:off x="6278040" y="167292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98" name="PlaceHolder 5"/>
          <p:cNvSpPr>
            <a:spLocks noGrp="1"/>
          </p:cNvSpPr>
          <p:nvPr>
            <p:ph type="body"/>
          </p:nvPr>
        </p:nvSpPr>
        <p:spPr>
          <a:xfrm>
            <a:off x="47664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199" name="PlaceHolder 6"/>
          <p:cNvSpPr>
            <a:spLocks noGrp="1"/>
          </p:cNvSpPr>
          <p:nvPr>
            <p:ph type="body"/>
          </p:nvPr>
        </p:nvSpPr>
        <p:spPr>
          <a:xfrm>
            <a:off x="3377520" y="3839040"/>
            <a:ext cx="2762280" cy="1977840"/>
          </a:xfrm>
          <a:prstGeom prst="rect">
            <a:avLst/>
          </a:prstGeom>
        </p:spPr>
        <p:txBody>
          <a:bodyPr lIns="0" tIns="0" rIns="0" bIns="0">
            <a:normAutofit fontScale="80000"/>
          </a:bodyPr>
          <a:lstStyle/>
          <a:p>
            <a:endParaRPr lang="ru-RU" sz="3200" b="0" strike="noStrike" spc="-1">
              <a:latin typeface="Arial"/>
            </a:endParaRPr>
          </a:p>
        </p:txBody>
      </p:sp>
      <p:sp>
        <p:nvSpPr>
          <p:cNvPr id="200" name="PlaceHolder 7"/>
          <p:cNvSpPr>
            <a:spLocks noGrp="1"/>
          </p:cNvSpPr>
          <p:nvPr>
            <p:ph type="body"/>
          </p:nvPr>
        </p:nvSpPr>
        <p:spPr>
          <a:xfrm>
            <a:off x="6278040" y="3839040"/>
            <a:ext cx="2762280" cy="1977840"/>
          </a:xfrm>
          <a:prstGeom prst="rect">
            <a:avLst/>
          </a:prstGeom>
        </p:spPr>
        <p:txBody>
          <a:bodyPr lIns="0" tIns="0" rIns="0" bIns="0">
            <a:normAutofit fontScale="80000"/>
          </a:bodyPr>
          <a:lstStyle/>
          <a:p>
            <a:endParaRPr lang="ru-R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3"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14" name="PlaceHolder 3"/>
          <p:cNvSpPr>
            <a:spLocks noGrp="1"/>
          </p:cNvSpPr>
          <p:nvPr>
            <p:ph type="body"/>
          </p:nvPr>
        </p:nvSpPr>
        <p:spPr>
          <a:xfrm>
            <a:off x="4872960" y="1672920"/>
            <a:ext cx="4186440" cy="4146480"/>
          </a:xfrm>
          <a:prstGeom prst="rect">
            <a:avLst/>
          </a:prstGeom>
        </p:spPr>
        <p:txBody>
          <a:bodyPr lIns="0" tIns="0" rIns="0" bIns="0">
            <a:normAutofit/>
          </a:bodyPr>
          <a:lstStyle/>
          <a:p>
            <a:endParaRPr lang="ru-RU" sz="3200" b="0" strike="noStrike" spc="-1">
              <a:latin typeface="Arial"/>
            </a:endParaRPr>
          </a:p>
        </p:txBody>
      </p:sp>
      <p:sp>
        <p:nvSpPr>
          <p:cNvPr id="15" name="PlaceHolder 4"/>
          <p:cNvSpPr>
            <a:spLocks noGrp="1"/>
          </p:cNvSpPr>
          <p:nvPr>
            <p:ph type="body"/>
          </p:nvPr>
        </p:nvSpPr>
        <p:spPr>
          <a:xfrm>
            <a:off x="47664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17" name="PlaceHolder 2"/>
          <p:cNvSpPr>
            <a:spLocks noGrp="1"/>
          </p:cNvSpPr>
          <p:nvPr>
            <p:ph type="body"/>
          </p:nvPr>
        </p:nvSpPr>
        <p:spPr>
          <a:xfrm>
            <a:off x="476640" y="1672920"/>
            <a:ext cx="4186440" cy="4146480"/>
          </a:xfrm>
          <a:prstGeom prst="rect">
            <a:avLst/>
          </a:prstGeom>
        </p:spPr>
        <p:txBody>
          <a:bodyPr lIns="0" tIns="0" rIns="0" bIns="0">
            <a:normAutofit/>
          </a:bodyPr>
          <a:lstStyle/>
          <a:p>
            <a:endParaRPr lang="ru-RU" sz="3200" b="0" strike="noStrike" spc="-1">
              <a:latin typeface="Arial"/>
            </a:endParaRPr>
          </a:p>
        </p:txBody>
      </p:sp>
      <p:sp>
        <p:nvSpPr>
          <p:cNvPr id="18"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19" name="PlaceHolder 4"/>
          <p:cNvSpPr>
            <a:spLocks noGrp="1"/>
          </p:cNvSpPr>
          <p:nvPr>
            <p:ph type="body"/>
          </p:nvPr>
        </p:nvSpPr>
        <p:spPr>
          <a:xfrm>
            <a:off x="4872960" y="3839040"/>
            <a:ext cx="418644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76640" y="256680"/>
            <a:ext cx="8579160" cy="1250280"/>
          </a:xfrm>
          <a:prstGeom prst="rect">
            <a:avLst/>
          </a:prstGeom>
        </p:spPr>
        <p:txBody>
          <a:bodyPr lIns="0" tIns="0" rIns="0" bIns="0" anchor="ctr">
            <a:noAutofit/>
          </a:bodyPr>
          <a:lstStyle/>
          <a:p>
            <a:pPr algn="ctr"/>
            <a:endParaRPr lang="ru-RU" sz="4400" b="0" strike="noStrike" spc="-1">
              <a:latin typeface="Arial"/>
            </a:endParaRPr>
          </a:p>
        </p:txBody>
      </p:sp>
      <p:sp>
        <p:nvSpPr>
          <p:cNvPr id="21" name="PlaceHolder 2"/>
          <p:cNvSpPr>
            <a:spLocks noGrp="1"/>
          </p:cNvSpPr>
          <p:nvPr>
            <p:ph type="body"/>
          </p:nvPr>
        </p:nvSpPr>
        <p:spPr>
          <a:xfrm>
            <a:off x="476640" y="1672920"/>
            <a:ext cx="4186440" cy="1977840"/>
          </a:xfrm>
          <a:prstGeom prst="rect">
            <a:avLst/>
          </a:prstGeom>
        </p:spPr>
        <p:txBody>
          <a:bodyPr lIns="0" tIns="0" rIns="0" bIns="0">
            <a:normAutofit/>
          </a:bodyPr>
          <a:lstStyle/>
          <a:p>
            <a:endParaRPr lang="ru-RU" sz="3200" b="0" strike="noStrike" spc="-1">
              <a:latin typeface="Arial"/>
            </a:endParaRPr>
          </a:p>
        </p:txBody>
      </p:sp>
      <p:sp>
        <p:nvSpPr>
          <p:cNvPr id="22" name="PlaceHolder 3"/>
          <p:cNvSpPr>
            <a:spLocks noGrp="1"/>
          </p:cNvSpPr>
          <p:nvPr>
            <p:ph type="body"/>
          </p:nvPr>
        </p:nvSpPr>
        <p:spPr>
          <a:xfrm>
            <a:off x="4872960" y="1672920"/>
            <a:ext cx="4186440" cy="1977840"/>
          </a:xfrm>
          <a:prstGeom prst="rect">
            <a:avLst/>
          </a:prstGeom>
        </p:spPr>
        <p:txBody>
          <a:bodyPr lIns="0" tIns="0" rIns="0" bIns="0">
            <a:normAutofit/>
          </a:bodyPr>
          <a:lstStyle/>
          <a:p>
            <a:endParaRPr lang="ru-RU" sz="3200" b="0" strike="noStrike" spc="-1">
              <a:latin typeface="Arial"/>
            </a:endParaRPr>
          </a:p>
        </p:txBody>
      </p:sp>
      <p:sp>
        <p:nvSpPr>
          <p:cNvPr id="23" name="PlaceHolder 4"/>
          <p:cNvSpPr>
            <a:spLocks noGrp="1"/>
          </p:cNvSpPr>
          <p:nvPr>
            <p:ph type="body"/>
          </p:nvPr>
        </p:nvSpPr>
        <p:spPr>
          <a:xfrm>
            <a:off x="476640" y="3839040"/>
            <a:ext cx="8579160" cy="1977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descr="Z:\Projects\Текущие\Проектная\FNS_2012\_БРЭНДБУК\out\PPT\3_1_present-01.jpg"/>
          <p:cNvPicPr/>
          <p:nvPr/>
        </p:nvPicPr>
        <p:blipFill>
          <a:blip r:embed="rId14"/>
          <a:stretch/>
        </p:blipFill>
        <p:spPr>
          <a:xfrm>
            <a:off x="1440" y="1440"/>
            <a:ext cx="9529920" cy="7146000"/>
          </a:xfrm>
          <a:prstGeom prst="rect">
            <a:avLst/>
          </a:prstGeom>
          <a:ln w="0">
            <a:noFill/>
          </a:ln>
        </p:spPr>
      </p:pic>
      <p:sp>
        <p:nvSpPr>
          <p:cNvPr id="4" name="PlaceHolder 1"/>
          <p:cNvSpPr>
            <a:spLocks noGrp="1"/>
          </p:cNvSpPr>
          <p:nvPr>
            <p:ph type="title"/>
          </p:nvPr>
        </p:nvSpPr>
        <p:spPr>
          <a:xfrm>
            <a:off x="476640" y="285120"/>
            <a:ext cx="8579160" cy="11934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2" name="PlaceHolder 2"/>
          <p:cNvSpPr>
            <a:spLocks noGrp="1"/>
          </p:cNvSpPr>
          <p:nvPr>
            <p:ph type="body"/>
          </p:nvPr>
        </p:nvSpPr>
        <p:spPr>
          <a:xfrm>
            <a:off x="476640" y="1672920"/>
            <a:ext cx="8579160" cy="41464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9" name="Picture 2" descr="Z:\Projects\Текущие\Проектная\FNS_2012\_БРЭНДБУК\out\PPT\3_1_present_A4-03.png"/>
          <p:cNvPicPr/>
          <p:nvPr/>
        </p:nvPicPr>
        <p:blipFill>
          <a:blip r:embed="rId15"/>
          <a:stretch/>
        </p:blipFill>
        <p:spPr>
          <a:xfrm>
            <a:off x="1440" y="2160"/>
            <a:ext cx="9529920" cy="7146000"/>
          </a:xfrm>
          <a:prstGeom prst="rect">
            <a:avLst/>
          </a:prstGeom>
          <a:ln w="0">
            <a:noFill/>
          </a:ln>
        </p:spPr>
      </p:pic>
      <p:sp>
        <p:nvSpPr>
          <p:cNvPr id="40" name="CustomShape 1"/>
          <p:cNvSpPr/>
          <p:nvPr/>
        </p:nvSpPr>
        <p:spPr>
          <a:xfrm>
            <a:off x="6178680" y="5345280"/>
            <a:ext cx="961560" cy="391320"/>
          </a:xfrm>
          <a:prstGeom prst="rect">
            <a:avLst/>
          </a:prstGeom>
          <a:noFill/>
          <a:ln w="0">
            <a:noFill/>
          </a:ln>
        </p:spPr>
        <p:style>
          <a:lnRef idx="0">
            <a:scrgbClr r="0" g="0" b="0"/>
          </a:lnRef>
          <a:fillRef idx="0">
            <a:scrgbClr r="0" g="0" b="0"/>
          </a:fillRef>
          <a:effectRef idx="0">
            <a:scrgbClr r="0" g="0" b="0"/>
          </a:effectRef>
          <a:fontRef idx="minor"/>
        </p:style>
      </p:sp>
      <p:sp>
        <p:nvSpPr>
          <p:cNvPr id="41" name="PlaceHolder 2"/>
          <p:cNvSpPr>
            <a:spLocks noGrp="1"/>
          </p:cNvSpPr>
          <p:nvPr>
            <p:ph type="title"/>
          </p:nvPr>
        </p:nvSpPr>
        <p:spPr>
          <a:xfrm>
            <a:off x="476640" y="285120"/>
            <a:ext cx="8579160" cy="11934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42" name="PlaceHolder 3"/>
          <p:cNvSpPr>
            <a:spLocks noGrp="1"/>
          </p:cNvSpPr>
          <p:nvPr>
            <p:ph type="body"/>
          </p:nvPr>
        </p:nvSpPr>
        <p:spPr>
          <a:xfrm>
            <a:off x="476640" y="1672920"/>
            <a:ext cx="8579160" cy="41464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713" r:id="rId13"/>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ADADA"/>
            </a:gs>
          </a:gsLst>
          <a:path path="circle">
            <a:fillToRect l="50000" t="50000" r="50000" b="50000"/>
          </a:path>
        </a:gradFill>
        <a:effectLst/>
      </p:bgPr>
    </p:bg>
    <p:spTree>
      <p:nvGrpSpPr>
        <p:cNvPr id="1" name=""/>
        <p:cNvGrpSpPr/>
        <p:nvPr/>
      </p:nvGrpSpPr>
      <p:grpSpPr>
        <a:xfrm>
          <a:off x="0" y="0"/>
          <a:ext cx="0" cy="0"/>
          <a:chOff x="0" y="0"/>
          <a:chExt cx="0" cy="0"/>
        </a:xfrm>
      </p:grpSpPr>
      <p:sp>
        <p:nvSpPr>
          <p:cNvPr id="79" name="CustomShape 1"/>
          <p:cNvSpPr/>
          <p:nvPr/>
        </p:nvSpPr>
        <p:spPr>
          <a:xfrm>
            <a:off x="8817120" y="6775920"/>
            <a:ext cx="87480" cy="87480"/>
          </a:xfrm>
          <a:prstGeom prst="ellipse">
            <a:avLst/>
          </a:prstGeom>
          <a:solidFill>
            <a:srgbClr val="808080"/>
          </a:solidFill>
          <a:ln w="12600">
            <a:noFill/>
          </a:ln>
        </p:spPr>
        <p:style>
          <a:lnRef idx="0">
            <a:scrgbClr r="0" g="0" b="0"/>
          </a:lnRef>
          <a:fillRef idx="0">
            <a:scrgbClr r="0" g="0" b="0"/>
          </a:fillRef>
          <a:effectRef idx="0">
            <a:scrgbClr r="0" g="0" b="0"/>
          </a:effectRef>
          <a:fontRef idx="minor"/>
        </p:style>
      </p:sp>
      <p:sp>
        <p:nvSpPr>
          <p:cNvPr id="80" name="CustomShape 2"/>
          <p:cNvSpPr/>
          <p:nvPr/>
        </p:nvSpPr>
        <p:spPr>
          <a:xfrm>
            <a:off x="593280" y="6775920"/>
            <a:ext cx="87480" cy="87480"/>
          </a:xfrm>
          <a:prstGeom prst="ellipse">
            <a:avLst/>
          </a:prstGeom>
          <a:solidFill>
            <a:srgbClr val="808080"/>
          </a:solidFill>
          <a:ln w="12600">
            <a:noFill/>
          </a:ln>
        </p:spPr>
        <p:style>
          <a:lnRef idx="0">
            <a:scrgbClr r="0" g="0" b="0"/>
          </a:lnRef>
          <a:fillRef idx="0">
            <a:scrgbClr r="0" g="0" b="0"/>
          </a:fillRef>
          <a:effectRef idx="0">
            <a:scrgbClr r="0" g="0" b="0"/>
          </a:effectRef>
          <a:fontRef idx="minor"/>
        </p:style>
      </p:sp>
      <p:sp>
        <p:nvSpPr>
          <p:cNvPr id="81" name="PlaceHolder 3"/>
          <p:cNvSpPr>
            <a:spLocks noGrp="1"/>
          </p:cNvSpPr>
          <p:nvPr>
            <p:ph type="title"/>
          </p:nvPr>
        </p:nvSpPr>
        <p:spPr>
          <a:xfrm>
            <a:off x="476640" y="285120"/>
            <a:ext cx="8579160" cy="11934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82" name="PlaceHolder 4"/>
          <p:cNvSpPr>
            <a:spLocks noGrp="1"/>
          </p:cNvSpPr>
          <p:nvPr>
            <p:ph type="body"/>
          </p:nvPr>
        </p:nvSpPr>
        <p:spPr>
          <a:xfrm>
            <a:off x="476640" y="1672920"/>
            <a:ext cx="8579160" cy="41464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9" name="Picture 2" descr="Z:\Projects\Текущие\Проектная\FNS_2012\_БРЭНДБУК\out\PPT\3_1_present-01.jpg"/>
          <p:cNvPicPr/>
          <p:nvPr/>
        </p:nvPicPr>
        <p:blipFill>
          <a:blip r:embed="rId14"/>
          <a:stretch/>
        </p:blipFill>
        <p:spPr>
          <a:xfrm>
            <a:off x="1080" y="1800"/>
            <a:ext cx="9530280" cy="7145280"/>
          </a:xfrm>
          <a:prstGeom prst="rect">
            <a:avLst/>
          </a:prstGeom>
          <a:ln w="9360">
            <a:noFill/>
          </a:ln>
        </p:spPr>
      </p:pic>
      <p:sp>
        <p:nvSpPr>
          <p:cNvPr id="120" name="PlaceHolder 1"/>
          <p:cNvSpPr>
            <a:spLocks noGrp="1"/>
          </p:cNvSpPr>
          <p:nvPr>
            <p:ph type="title"/>
          </p:nvPr>
        </p:nvSpPr>
        <p:spPr>
          <a:xfrm>
            <a:off x="476640" y="285120"/>
            <a:ext cx="8579160" cy="11934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121" name="PlaceHolder 2"/>
          <p:cNvSpPr>
            <a:spLocks noGrp="1"/>
          </p:cNvSpPr>
          <p:nvPr>
            <p:ph type="body"/>
          </p:nvPr>
        </p:nvSpPr>
        <p:spPr>
          <a:xfrm>
            <a:off x="476640" y="1672920"/>
            <a:ext cx="8579160" cy="41464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ADADA"/>
            </a:gs>
          </a:gsLst>
          <a:path path="circle">
            <a:fillToRect l="50000" t="50000" r="50000" b="50000"/>
          </a:path>
        </a:gradFill>
        <a:effectLst/>
      </p:bgPr>
    </p:bg>
    <p:spTree>
      <p:nvGrpSpPr>
        <p:cNvPr id="1" name=""/>
        <p:cNvGrpSpPr/>
        <p:nvPr/>
      </p:nvGrpSpPr>
      <p:grpSpPr>
        <a:xfrm>
          <a:off x="0" y="0"/>
          <a:ext cx="0" cy="0"/>
          <a:chOff x="0" y="0"/>
          <a:chExt cx="0" cy="0"/>
        </a:xfrm>
      </p:grpSpPr>
      <p:sp>
        <p:nvSpPr>
          <p:cNvPr id="158" name="CustomShape 1"/>
          <p:cNvSpPr/>
          <p:nvPr/>
        </p:nvSpPr>
        <p:spPr>
          <a:xfrm>
            <a:off x="8817120" y="6775920"/>
            <a:ext cx="87840" cy="87840"/>
          </a:xfrm>
          <a:prstGeom prst="ellipse">
            <a:avLst/>
          </a:prstGeom>
          <a:solidFill>
            <a:srgbClr val="B1C5D6"/>
          </a:solidFill>
          <a:ln w="12600">
            <a:noFill/>
          </a:ln>
        </p:spPr>
        <p:style>
          <a:lnRef idx="0">
            <a:scrgbClr r="0" g="0" b="0"/>
          </a:lnRef>
          <a:fillRef idx="0">
            <a:scrgbClr r="0" g="0" b="0"/>
          </a:fillRef>
          <a:effectRef idx="0">
            <a:scrgbClr r="0" g="0" b="0"/>
          </a:effectRef>
          <a:fontRef idx="minor"/>
        </p:style>
      </p:sp>
      <p:sp>
        <p:nvSpPr>
          <p:cNvPr id="159" name="CustomShape 2"/>
          <p:cNvSpPr/>
          <p:nvPr/>
        </p:nvSpPr>
        <p:spPr>
          <a:xfrm>
            <a:off x="593280" y="6775920"/>
            <a:ext cx="87840" cy="87840"/>
          </a:xfrm>
          <a:prstGeom prst="ellipse">
            <a:avLst/>
          </a:prstGeom>
          <a:solidFill>
            <a:srgbClr val="B1C5D6"/>
          </a:solidFill>
          <a:ln w="12600">
            <a:noFill/>
          </a:ln>
        </p:spPr>
        <p:style>
          <a:lnRef idx="0">
            <a:scrgbClr r="0" g="0" b="0"/>
          </a:lnRef>
          <a:fillRef idx="0">
            <a:scrgbClr r="0" g="0" b="0"/>
          </a:fillRef>
          <a:effectRef idx="0">
            <a:scrgbClr r="0" g="0" b="0"/>
          </a:effectRef>
          <a:fontRef idx="minor"/>
        </p:style>
      </p:sp>
      <p:sp>
        <p:nvSpPr>
          <p:cNvPr id="160" name="PlaceHolder 3"/>
          <p:cNvSpPr>
            <a:spLocks noGrp="1"/>
          </p:cNvSpPr>
          <p:nvPr>
            <p:ph type="title"/>
          </p:nvPr>
        </p:nvSpPr>
        <p:spPr>
          <a:xfrm>
            <a:off x="476640" y="0"/>
            <a:ext cx="8579160" cy="1667880"/>
          </a:xfrm>
          <a:prstGeom prst="rect">
            <a:avLst/>
          </a:prstGeom>
        </p:spPr>
        <p:txBody>
          <a:bodyPr anchor="b">
            <a:noAutofit/>
          </a:bodyPr>
          <a:lstStyle/>
          <a:p>
            <a:pPr algn="ctr">
              <a:lnSpc>
                <a:spcPts val="5800"/>
              </a:lnSpc>
            </a:pPr>
            <a:r>
              <a:rPr lang="ru-RU" sz="5400" b="0" strike="noStrike" spc="-1">
                <a:solidFill>
                  <a:srgbClr val="464653"/>
                </a:solidFill>
                <a:latin typeface="Palatino Linotype"/>
              </a:rPr>
              <a:t>Образец заголовка</a:t>
            </a:r>
            <a:endParaRPr lang="ru-RU" sz="5400" b="0" strike="noStrike" spc="-1">
              <a:solidFill>
                <a:srgbClr val="638BAD"/>
              </a:solidFill>
              <a:latin typeface="Palatino Linotype"/>
            </a:endParaRPr>
          </a:p>
        </p:txBody>
      </p:sp>
      <p:sp>
        <p:nvSpPr>
          <p:cNvPr id="161" name="PlaceHolder 4"/>
          <p:cNvSpPr>
            <a:spLocks noGrp="1"/>
          </p:cNvSpPr>
          <p:nvPr>
            <p:ph type="body"/>
          </p:nvPr>
        </p:nvSpPr>
        <p:spPr>
          <a:xfrm>
            <a:off x="476640" y="1668240"/>
            <a:ext cx="8579160" cy="4718160"/>
          </a:xfrm>
          <a:prstGeom prst="rect">
            <a:avLst/>
          </a:prstGeom>
        </p:spPr>
        <p:txBody>
          <a:bodyPr>
            <a:noAutofit/>
          </a:bodyPr>
          <a:lstStyle/>
          <a:p>
            <a:pPr marL="432000" indent="-324000">
              <a:lnSpc>
                <a:spcPct val="100000"/>
              </a:lnSpc>
              <a:spcBef>
                <a:spcPts val="479"/>
              </a:spcBef>
              <a:buClr>
                <a:srgbClr val="000000"/>
              </a:buClr>
              <a:buSzPct val="45000"/>
              <a:buFont typeface="Wingdings" charset="2"/>
              <a:buChar char=""/>
            </a:pPr>
            <a:r>
              <a:rPr lang="ru-RU" sz="2400" b="0" strike="noStrike" spc="-1">
                <a:solidFill>
                  <a:srgbClr val="B1C5D6"/>
                </a:solidFill>
                <a:latin typeface="Century Gothic"/>
              </a:rPr>
              <a:t>Образец текста</a:t>
            </a:r>
          </a:p>
          <a:p>
            <a:pPr marL="864000" lvl="1" indent="-324000">
              <a:lnSpc>
                <a:spcPct val="100000"/>
              </a:lnSpc>
              <a:spcBef>
                <a:spcPts val="320"/>
              </a:spcBef>
              <a:buClr>
                <a:srgbClr val="000000"/>
              </a:buClr>
              <a:buSzPct val="75000"/>
              <a:buFont typeface="Symbol" charset="2"/>
              <a:buChar char=""/>
            </a:pPr>
            <a:r>
              <a:rPr lang="ru-RU" sz="1600" b="0" strike="noStrike" spc="-1">
                <a:solidFill>
                  <a:srgbClr val="B1C5D6"/>
                </a:solidFill>
                <a:latin typeface="Century Gothic"/>
              </a:rPr>
              <a:t>Второй уровень</a:t>
            </a:r>
          </a:p>
          <a:p>
            <a:pPr marL="1296000" lvl="2" indent="-288000">
              <a:lnSpc>
                <a:spcPct val="100000"/>
              </a:lnSpc>
              <a:spcBef>
                <a:spcPts val="320"/>
              </a:spcBef>
              <a:buClr>
                <a:srgbClr val="000000"/>
              </a:buClr>
              <a:buSzPct val="45000"/>
              <a:buFont typeface="Wingdings" charset="2"/>
              <a:buChar char=""/>
            </a:pPr>
            <a:r>
              <a:rPr lang="ru-RU" sz="1600" b="0" strike="noStrike" spc="-1">
                <a:solidFill>
                  <a:srgbClr val="B1C5D6"/>
                </a:solidFill>
                <a:latin typeface="Century Gothic"/>
              </a:rPr>
              <a:t>Третий уровень</a:t>
            </a:r>
          </a:p>
          <a:p>
            <a:pPr marL="1728000" lvl="3" indent="-216000">
              <a:lnSpc>
                <a:spcPct val="100000"/>
              </a:lnSpc>
              <a:spcBef>
                <a:spcPts val="320"/>
              </a:spcBef>
              <a:buClr>
                <a:srgbClr val="000000"/>
              </a:buClr>
              <a:buSzPct val="75000"/>
              <a:buFont typeface="Symbol" charset="2"/>
              <a:buChar char=""/>
            </a:pPr>
            <a:r>
              <a:rPr lang="ru-RU" sz="1600" b="0" strike="noStrike" spc="-1">
                <a:solidFill>
                  <a:srgbClr val="B1C5D6"/>
                </a:solidFill>
                <a:latin typeface="Century Gothic"/>
              </a:rPr>
              <a:t>Четвертый уровень</a:t>
            </a:r>
          </a:p>
          <a:p>
            <a:pPr marL="2160000" lvl="4" indent="-216000">
              <a:lnSpc>
                <a:spcPct val="100000"/>
              </a:lnSpc>
              <a:spcBef>
                <a:spcPts val="320"/>
              </a:spcBef>
              <a:buClr>
                <a:srgbClr val="000000"/>
              </a:buClr>
              <a:buSzPct val="45000"/>
              <a:buFont typeface="Wingdings" charset="2"/>
              <a:buChar char=""/>
            </a:pPr>
            <a:r>
              <a:rPr lang="ru-RU" sz="1600" b="0" strike="noStrike" spc="-1">
                <a:solidFill>
                  <a:srgbClr val="B1C5D6"/>
                </a:solidFill>
                <a:latin typeface="Century Gothic"/>
              </a:rPr>
              <a:t>Пятый уровень</a:t>
            </a:r>
          </a:p>
        </p:txBody>
      </p:sp>
      <p:sp>
        <p:nvSpPr>
          <p:cNvPr id="162" name="PlaceHolder 5"/>
          <p:cNvSpPr>
            <a:spLocks noGrp="1"/>
          </p:cNvSpPr>
          <p:nvPr>
            <p:ph type="dt"/>
          </p:nvPr>
        </p:nvSpPr>
        <p:spPr>
          <a:xfrm>
            <a:off x="6633720" y="6626880"/>
            <a:ext cx="2174040" cy="380160"/>
          </a:xfrm>
          <a:prstGeom prst="rect">
            <a:avLst/>
          </a:prstGeom>
        </p:spPr>
        <p:txBody>
          <a:bodyPr rIns="45720" anchor="ctr">
            <a:noAutofit/>
          </a:bodyPr>
          <a:lstStyle/>
          <a:p>
            <a:pPr algn="r">
              <a:lnSpc>
                <a:spcPct val="100000"/>
              </a:lnSpc>
            </a:pPr>
            <a:fld id="{4768DF33-4923-42F0-97F8-46FE89EBE39D}" type="datetime">
              <a:rPr lang="ru-RU" sz="1200" b="0" strike="noStrike" spc="-1">
                <a:solidFill>
                  <a:srgbClr val="9AB4CA"/>
                </a:solidFill>
                <a:latin typeface="Century Gothic"/>
              </a:rPr>
              <a:t>20.11.2024</a:t>
            </a:fld>
            <a:endParaRPr lang="ru-RU" sz="1200" b="0" strike="noStrike" spc="-1">
              <a:latin typeface="Times New Roman"/>
            </a:endParaRPr>
          </a:p>
        </p:txBody>
      </p:sp>
      <p:sp>
        <p:nvSpPr>
          <p:cNvPr id="163" name="PlaceHolder 6"/>
          <p:cNvSpPr>
            <a:spLocks noGrp="1"/>
          </p:cNvSpPr>
          <p:nvPr>
            <p:ph type="ftr"/>
          </p:nvPr>
        </p:nvSpPr>
        <p:spPr>
          <a:xfrm>
            <a:off x="686880" y="6626880"/>
            <a:ext cx="2968560" cy="380160"/>
          </a:xfrm>
          <a:prstGeom prst="rect">
            <a:avLst/>
          </a:prstGeom>
        </p:spPr>
        <p:txBody>
          <a:bodyPr lIns="45720" anchor="ctr">
            <a:noAutofit/>
          </a:bodyPr>
          <a:lstStyle/>
          <a:p>
            <a:endParaRPr lang="ru-RU" sz="2400" b="0" strike="noStrike" spc="-1">
              <a:latin typeface="Times New Roman"/>
            </a:endParaRPr>
          </a:p>
        </p:txBody>
      </p:sp>
      <p:sp>
        <p:nvSpPr>
          <p:cNvPr id="164" name="PlaceHolder 7"/>
          <p:cNvSpPr>
            <a:spLocks noGrp="1"/>
          </p:cNvSpPr>
          <p:nvPr>
            <p:ph type="sldNum"/>
          </p:nvPr>
        </p:nvSpPr>
        <p:spPr>
          <a:xfrm>
            <a:off x="8906400" y="6626880"/>
            <a:ext cx="585360" cy="380160"/>
          </a:xfrm>
          <a:prstGeom prst="rect">
            <a:avLst/>
          </a:prstGeom>
        </p:spPr>
        <p:txBody>
          <a:bodyPr lIns="27360" rIns="45720" anchor="ctr">
            <a:noAutofit/>
          </a:bodyPr>
          <a:lstStyle/>
          <a:p>
            <a:pPr>
              <a:lnSpc>
                <a:spcPct val="100000"/>
              </a:lnSpc>
            </a:pPr>
            <a:fld id="{D0D1DE25-2E21-4FBD-B35D-EF2A44A891F9}" type="slidenum">
              <a:rPr lang="ru-RU" sz="1200" b="0" strike="noStrike" spc="-1">
                <a:solidFill>
                  <a:srgbClr val="9AB4CA"/>
                </a:solidFill>
                <a:latin typeface="Century Gothic"/>
              </a:rPr>
              <a:t>‹#›</a:t>
            </a:fld>
            <a:endParaRPr lang="ru-RU"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157957" y="2710954"/>
            <a:ext cx="9020962" cy="2808312"/>
          </a:xfrm>
          <a:prstGeom prst="rect">
            <a:avLst/>
          </a:prstGeom>
          <a:noFill/>
          <a:ln w="0">
            <a:noFill/>
          </a:ln>
        </p:spPr>
        <p:style>
          <a:lnRef idx="0">
            <a:scrgbClr r="0" g="0" b="0"/>
          </a:lnRef>
          <a:fillRef idx="0">
            <a:scrgbClr r="0" g="0" b="0"/>
          </a:fillRef>
          <a:effectRef idx="0">
            <a:scrgbClr r="0" g="0" b="0"/>
          </a:effectRef>
          <a:fontRef idx="minor"/>
        </p:style>
        <p:txBody>
          <a:bodyPr lIns="104400" tIns="52200" rIns="104400" bIns="52200" anchor="ctr">
            <a:noAutofit/>
          </a:bodyPr>
          <a:lstStyle/>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endParaRPr lang="ru-RU" sz="1800" b="0" strike="noStrike" spc="-1" dirty="0">
              <a:latin typeface="Arial"/>
            </a:endParaRPr>
          </a:p>
          <a:p>
            <a:pPr algn="ctr">
              <a:lnSpc>
                <a:spcPct val="100000"/>
              </a:lnSpc>
            </a:pPr>
            <a:r>
              <a:rPr lang="ru-RU" sz="3200" b="1" dirty="0" smtClean="0">
                <a:solidFill>
                  <a:schemeClr val="bg1"/>
                </a:solidFill>
              </a:rPr>
              <a:t>Налоговая </a:t>
            </a:r>
            <a:r>
              <a:rPr lang="ru-RU" sz="3200" b="1" dirty="0">
                <a:solidFill>
                  <a:schemeClr val="bg1"/>
                </a:solidFill>
              </a:rPr>
              <a:t>амнистия дробления </a:t>
            </a:r>
            <a:r>
              <a:rPr lang="ru-RU" sz="3200" b="1" dirty="0" smtClean="0">
                <a:solidFill>
                  <a:schemeClr val="bg1"/>
                </a:solidFill>
              </a:rPr>
              <a:t>бизнеса</a:t>
            </a:r>
          </a:p>
          <a:p>
            <a:pPr algn="ctr">
              <a:lnSpc>
                <a:spcPct val="100000"/>
              </a:lnSpc>
            </a:pPr>
            <a:r>
              <a:rPr lang="ru-RU" sz="2200" b="1" strike="noStrike" spc="-1" dirty="0" smtClean="0">
                <a:solidFill>
                  <a:srgbClr val="FFFFFF"/>
                </a:solidFill>
                <a:latin typeface="Calibri"/>
                <a:ea typeface="Times New Roman"/>
              </a:rPr>
              <a:t>Управление </a:t>
            </a:r>
            <a:r>
              <a:rPr lang="ru-RU" sz="2200" b="1" strike="noStrike" spc="-1" dirty="0">
                <a:solidFill>
                  <a:srgbClr val="FFFFFF"/>
                </a:solidFill>
                <a:latin typeface="Calibri"/>
                <a:ea typeface="Times New Roman"/>
              </a:rPr>
              <a:t>ФНС России по Республике </a:t>
            </a:r>
            <a:r>
              <a:rPr lang="ru-RU" sz="2200" b="1" strike="noStrike" spc="-1" dirty="0" smtClean="0">
                <a:solidFill>
                  <a:srgbClr val="FFFFFF"/>
                </a:solidFill>
                <a:latin typeface="Calibri"/>
                <a:ea typeface="Times New Roman"/>
              </a:rPr>
              <a:t>Карелия</a:t>
            </a: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a:p>
            <a:pPr algn="ctr">
              <a:lnSpc>
                <a:spcPct val="100000"/>
              </a:lnSpc>
            </a:pPr>
            <a:endParaRPr lang="ru-RU" sz="2200" b="0" strike="noStrike" spc="-1" dirty="0">
              <a:latin typeface="Arial"/>
            </a:endParaRPr>
          </a:p>
        </p:txBody>
      </p:sp>
      <p:sp>
        <p:nvSpPr>
          <p:cNvPr id="202" name="CustomShape 2"/>
          <p:cNvSpPr/>
          <p:nvPr/>
        </p:nvSpPr>
        <p:spPr>
          <a:xfrm>
            <a:off x="3161520" y="5372640"/>
            <a:ext cx="6357600" cy="1346760"/>
          </a:xfrm>
          <a:prstGeom prst="rect">
            <a:avLst/>
          </a:prstGeom>
          <a:noFill/>
          <a:ln w="9360">
            <a:noFill/>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10</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700"/>
            <a:ext cx="8568951" cy="634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endParaRPr lang="ru-RU" sz="1500" dirty="0" smtClean="0"/>
          </a:p>
          <a:p>
            <a:pPr algn="just">
              <a:lnSpc>
                <a:spcPct val="80000"/>
              </a:lnSpc>
            </a:pPr>
            <a:r>
              <a:rPr lang="ru-RU" sz="1800" b="1" dirty="0" smtClean="0">
                <a:solidFill>
                  <a:srgbClr val="C00000"/>
                </a:solidFill>
              </a:rPr>
              <a:t>При </a:t>
            </a:r>
            <a:r>
              <a:rPr lang="ru-RU" sz="1800" b="1" dirty="0">
                <a:solidFill>
                  <a:srgbClr val="C00000"/>
                </a:solidFill>
              </a:rPr>
              <a:t>отказе от дробления бизнеса с 01.01.2025 обязательно ли будет назначена выездная налоговая проверка за налоговые периоды 2025-2026 годов при наличии амнистируемой обязанности по уплате налогов за 2022 — 2024 годы? </a:t>
            </a:r>
            <a:endParaRPr lang="ru-RU" sz="1800" b="1" dirty="0" smtClean="0">
              <a:solidFill>
                <a:srgbClr val="C00000"/>
              </a:solidFill>
            </a:endParaRPr>
          </a:p>
          <a:p>
            <a:pPr algn="just">
              <a:lnSpc>
                <a:spcPct val="80000"/>
              </a:lnSpc>
            </a:pPr>
            <a:endParaRPr lang="ru-RU" sz="1800" b="1" dirty="0" smtClean="0">
              <a:solidFill>
                <a:srgbClr val="C00000"/>
              </a:solidFill>
            </a:endParaRPr>
          </a:p>
          <a:p>
            <a:pPr algn="just">
              <a:lnSpc>
                <a:spcPct val="80000"/>
              </a:lnSpc>
            </a:pPr>
            <a:r>
              <a:rPr lang="ru-RU" sz="1700" dirty="0" smtClean="0"/>
              <a:t>Факт </a:t>
            </a:r>
            <a:r>
              <a:rPr lang="ru-RU" sz="1700" dirty="0"/>
              <a:t>добровольного отказа от дробления бизнеса в налоговых периодах 2025 и 2026 </a:t>
            </a:r>
            <a:r>
              <a:rPr lang="ru-RU" sz="1700" dirty="0" smtClean="0"/>
              <a:t>гг., </a:t>
            </a:r>
            <a:r>
              <a:rPr lang="ru-RU" sz="1700" dirty="0"/>
              <a:t>считается подтвержденным, если выездная налоговая проверка </a:t>
            </a:r>
            <a:r>
              <a:rPr lang="ru-RU" sz="1700" dirty="0" smtClean="0"/>
              <a:t>за </a:t>
            </a:r>
            <a:r>
              <a:rPr lang="ru-RU" sz="1700" dirty="0"/>
              <a:t>налоговые периоды 2025 и 2026 </a:t>
            </a:r>
            <a:r>
              <a:rPr lang="ru-RU" sz="1700" dirty="0" smtClean="0"/>
              <a:t>гг. не назначена.</a:t>
            </a:r>
          </a:p>
          <a:p>
            <a:pPr algn="just">
              <a:lnSpc>
                <a:spcPct val="80000"/>
              </a:lnSpc>
            </a:pPr>
            <a:endParaRPr lang="ru-RU" sz="1700" dirty="0" smtClean="0"/>
          </a:p>
          <a:p>
            <a:pPr algn="just">
              <a:lnSpc>
                <a:spcPct val="80000"/>
              </a:lnSpc>
            </a:pPr>
            <a:r>
              <a:rPr lang="ru-RU" sz="1700" dirty="0" smtClean="0"/>
              <a:t>Данная </a:t>
            </a:r>
            <a:r>
              <a:rPr lang="ru-RU" sz="1700" dirty="0"/>
              <a:t>норма предусмотрена в целях исключения из механизма прекращения обязанности по уплате налогов, возникшей за налоговые периоды </a:t>
            </a:r>
            <a:r>
              <a:rPr lang="ru-RU" sz="1700" dirty="0" smtClean="0"/>
              <a:t>2022-2024 гг., </a:t>
            </a:r>
            <a:r>
              <a:rPr lang="ru-RU" sz="1700" dirty="0"/>
              <a:t>соответствующих пеней и штрафов, в части правонарушений, связанных с фактом дробления бизнеса </a:t>
            </a:r>
            <a:r>
              <a:rPr lang="ru-RU" sz="1700" dirty="0" smtClean="0"/>
              <a:t>обязательного </a:t>
            </a:r>
            <a:r>
              <a:rPr lang="ru-RU" sz="1700" dirty="0"/>
              <a:t>проведения выездной налоговой проверки за указанные периоды. </a:t>
            </a:r>
            <a:r>
              <a:rPr lang="ru-RU" sz="1700" dirty="0" smtClean="0"/>
              <a:t>В </a:t>
            </a:r>
            <a:r>
              <a:rPr lang="ru-RU" sz="1700" dirty="0"/>
              <a:t>этом случае амнистируемая обязанность по уплате налогов, пеней, штрафов прекращается с 01.01.2030</a:t>
            </a:r>
            <a:r>
              <a:rPr lang="ru-RU" sz="1700" dirty="0" smtClean="0"/>
              <a:t>.</a:t>
            </a:r>
          </a:p>
          <a:p>
            <a:pPr algn="just">
              <a:lnSpc>
                <a:spcPct val="80000"/>
              </a:lnSpc>
            </a:pPr>
            <a:endParaRPr lang="ru-RU" sz="1700" dirty="0" smtClean="0"/>
          </a:p>
          <a:p>
            <a:pPr algn="just">
              <a:lnSpc>
                <a:spcPct val="80000"/>
              </a:lnSpc>
            </a:pPr>
            <a:r>
              <a:rPr lang="ru-RU" sz="1700" dirty="0" smtClean="0"/>
              <a:t>В </a:t>
            </a:r>
            <a:r>
              <a:rPr lang="ru-RU" sz="1700" dirty="0"/>
              <a:t>случае если налоговым органом не усматриваются риски, связанные с </a:t>
            </a:r>
            <a:r>
              <a:rPr lang="ru-RU" sz="1700" dirty="0" smtClean="0"/>
              <a:t>дроблением </a:t>
            </a:r>
            <a:r>
              <a:rPr lang="ru-RU" sz="1700" dirty="0"/>
              <a:t>бизнеса за периоды 2025, 2026 </a:t>
            </a:r>
            <a:r>
              <a:rPr lang="ru-RU" sz="1700" dirty="0" smtClean="0"/>
              <a:t>гг., </a:t>
            </a:r>
            <a:r>
              <a:rPr lang="ru-RU" sz="1700" dirty="0"/>
              <a:t>выездная налоговая проверка </a:t>
            </a:r>
            <a:r>
              <a:rPr lang="ru-RU" sz="1700" dirty="0" smtClean="0"/>
              <a:t>по </a:t>
            </a:r>
            <a:r>
              <a:rPr lang="ru-RU" sz="1700" dirty="0"/>
              <a:t>основаниям, связанным с дроблением бизнеса, за эти периоды может не назначаться. </a:t>
            </a:r>
            <a:endParaRPr lang="ru-RU" sz="1700" dirty="0" smtClean="0"/>
          </a:p>
          <a:p>
            <a:pPr algn="just">
              <a:lnSpc>
                <a:spcPct val="80000"/>
              </a:lnSpc>
            </a:pPr>
            <a:endParaRPr lang="ru-RU" sz="1800" dirty="0" smtClean="0"/>
          </a:p>
          <a:p>
            <a:pPr algn="just">
              <a:lnSpc>
                <a:spcPct val="80000"/>
              </a:lnSpc>
            </a:pPr>
            <a:r>
              <a:rPr lang="ru-RU" sz="1800" b="1" dirty="0">
                <a:solidFill>
                  <a:srgbClr val="C00000"/>
                </a:solidFill>
              </a:rPr>
              <a:t>Можно ли узнать от налогового органа о рисках дробления бизнеса до открытия выездной налоговой проверки? </a:t>
            </a:r>
            <a:endParaRPr lang="ru-RU" sz="1800" b="1" dirty="0" smtClean="0">
              <a:solidFill>
                <a:srgbClr val="C00000"/>
              </a:solidFill>
            </a:endParaRPr>
          </a:p>
          <a:p>
            <a:pPr algn="just">
              <a:lnSpc>
                <a:spcPct val="80000"/>
              </a:lnSpc>
            </a:pPr>
            <a:endParaRPr lang="ru-RU" sz="1800" b="1" dirty="0" smtClean="0">
              <a:solidFill>
                <a:srgbClr val="C00000"/>
              </a:solidFill>
            </a:endParaRPr>
          </a:p>
          <a:p>
            <a:pPr algn="just">
              <a:lnSpc>
                <a:spcPct val="80000"/>
              </a:lnSpc>
            </a:pPr>
            <a:r>
              <a:rPr lang="ru-RU" sz="1700" dirty="0" smtClean="0"/>
              <a:t>Если </a:t>
            </a:r>
            <a:r>
              <a:rPr lang="ru-RU" sz="1700" dirty="0"/>
              <a:t>налоговым органом выявлены риски дробления бизнеса за налоговые </a:t>
            </a:r>
            <a:r>
              <a:rPr lang="ru-RU" sz="1700" dirty="0" smtClean="0"/>
              <a:t>периоды 2022-2026 гг., </a:t>
            </a:r>
            <a:r>
              <a:rPr lang="ru-RU" sz="1700" dirty="0"/>
              <a:t>то до назначения выездных налоговых проверок лиц, в отношении которых выявлены налоговые риски, рекомендуется приглашать </a:t>
            </a:r>
            <a:r>
              <a:rPr lang="ru-RU" sz="1700" dirty="0" smtClean="0"/>
              <a:t>налогоплательщиков </a:t>
            </a:r>
            <a:r>
              <a:rPr lang="ru-RU" sz="1700" dirty="0"/>
              <a:t>для информирования их о выявленных рисках, о положениях статьи 6 Закона № 176-ФЗ, а также представления налогоплательщиками </a:t>
            </a:r>
            <a:r>
              <a:rPr lang="ru-RU" sz="1700" dirty="0" smtClean="0"/>
              <a:t>поясне</a:t>
            </a:r>
            <a:r>
              <a:rPr lang="ru-RU" sz="1700" dirty="0"/>
              <a:t>н</a:t>
            </a:r>
            <a:r>
              <a:rPr lang="ru-RU" sz="1700" dirty="0" smtClean="0"/>
              <a:t>ий </a:t>
            </a:r>
            <a:r>
              <a:rPr lang="ru-RU" sz="1700" dirty="0"/>
              <a:t>в соответствии с </a:t>
            </a:r>
            <a:r>
              <a:rPr lang="ru-RU" sz="1700" dirty="0" err="1" smtClean="0"/>
              <a:t>пп</a:t>
            </a:r>
            <a:r>
              <a:rPr lang="ru-RU" sz="1700" dirty="0" smtClean="0"/>
              <a:t>. </a:t>
            </a:r>
            <a:r>
              <a:rPr lang="ru-RU" sz="1700" dirty="0"/>
              <a:t>4 </a:t>
            </a:r>
            <a:r>
              <a:rPr lang="ru-RU" sz="1700" dirty="0" smtClean="0"/>
              <a:t>п. </a:t>
            </a:r>
            <a:r>
              <a:rPr lang="ru-RU" sz="1700" dirty="0"/>
              <a:t>1 </a:t>
            </a:r>
            <a:r>
              <a:rPr lang="ru-RU" sz="1700" dirty="0" smtClean="0"/>
              <a:t>ст. </a:t>
            </a:r>
            <a:r>
              <a:rPr lang="ru-RU" sz="1700" dirty="0"/>
              <a:t>31 </a:t>
            </a:r>
            <a:r>
              <a:rPr lang="ru-RU" sz="1700" dirty="0" smtClean="0"/>
              <a:t>НК РФ. </a:t>
            </a:r>
          </a:p>
        </p:txBody>
      </p:sp>
    </p:spTree>
    <p:extLst>
      <p:ext uri="{BB962C8B-B14F-4D97-AF65-F5344CB8AC3E}">
        <p14:creationId xmlns:p14="http://schemas.microsoft.com/office/powerpoint/2010/main" val="239801109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11</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700" b="1" dirty="0" smtClean="0">
                <a:solidFill>
                  <a:srgbClr val="C00000"/>
                </a:solidFill>
              </a:rPr>
              <a:t>Что </a:t>
            </a:r>
            <a:r>
              <a:rPr lang="ru-RU" sz="1700" b="1" dirty="0">
                <a:solidFill>
                  <a:srgbClr val="C00000"/>
                </a:solidFill>
              </a:rPr>
              <a:t>такое частичный добровольный отказ от дробления бизнеса</a:t>
            </a:r>
            <a:r>
              <a:rPr lang="ru-RU" sz="1700" b="1" dirty="0" smtClean="0">
                <a:solidFill>
                  <a:srgbClr val="C00000"/>
                </a:solidFill>
              </a:rPr>
              <a:t>?</a:t>
            </a:r>
          </a:p>
          <a:p>
            <a:pPr algn="just">
              <a:lnSpc>
                <a:spcPct val="80000"/>
              </a:lnSpc>
            </a:pPr>
            <a:endParaRPr lang="ru-RU" sz="500" dirty="0" smtClean="0"/>
          </a:p>
          <a:p>
            <a:pPr algn="just">
              <a:lnSpc>
                <a:spcPct val="80000"/>
              </a:lnSpc>
            </a:pPr>
            <a:endParaRPr lang="ru-RU" sz="500" dirty="0" smtClean="0"/>
          </a:p>
          <a:p>
            <a:pPr algn="just">
              <a:lnSpc>
                <a:spcPct val="80000"/>
              </a:lnSpc>
            </a:pPr>
            <a:r>
              <a:rPr lang="ru-RU" sz="1550" dirty="0" smtClean="0"/>
              <a:t>Под </a:t>
            </a:r>
            <a:r>
              <a:rPr lang="ru-RU" sz="1550" dirty="0"/>
              <a:t>частичным добровольным отказом от дробления бизнеса понимается отказ от дробления бизнеса не по всем компаниям и (или) лицам — участникам </a:t>
            </a:r>
            <a:r>
              <a:rPr lang="ru-RU" sz="1550" dirty="0" smtClean="0"/>
              <a:t>дробления</a:t>
            </a:r>
            <a:r>
              <a:rPr lang="ru-RU" sz="1550" dirty="0"/>
              <a:t>, а только по некоторым. При установлении факта частичного добровольного отказа от дробления бизнеса в налоговых периодах 2025 и 2026 годов амнистируемая обязанность по уплате налогов, пеней и штрафов прекращается в соответствующей части</a:t>
            </a:r>
            <a:r>
              <a:rPr lang="ru-RU" dirty="0" smtClean="0"/>
              <a:t>.</a:t>
            </a:r>
          </a:p>
          <a:p>
            <a:pPr algn="just">
              <a:lnSpc>
                <a:spcPct val="80000"/>
              </a:lnSpc>
            </a:pPr>
            <a:r>
              <a:rPr lang="ru-RU" sz="500" dirty="0" smtClean="0"/>
              <a:t> </a:t>
            </a:r>
          </a:p>
          <a:p>
            <a:pPr algn="just">
              <a:lnSpc>
                <a:spcPct val="80000"/>
              </a:lnSpc>
            </a:pPr>
            <a:r>
              <a:rPr lang="ru-RU" sz="1550" dirty="0" smtClean="0"/>
              <a:t>В </a:t>
            </a:r>
            <a:r>
              <a:rPr lang="ru-RU" sz="1550" dirty="0"/>
              <a:t>этом случае налоговая обязанность за соответствующие периоды может быть прекращена в части, определяемой пропорционально сокращению доли доходов от деятельности, осуществляемой налогоплательщиком с использованием </a:t>
            </a:r>
            <a:r>
              <a:rPr lang="ru-RU" sz="1550" dirty="0" smtClean="0"/>
              <a:t>дро</a:t>
            </a:r>
            <a:r>
              <a:rPr lang="ru-RU" sz="1550" dirty="0"/>
              <a:t>б</a:t>
            </a:r>
            <a:r>
              <a:rPr lang="ru-RU" sz="1550" dirty="0" smtClean="0"/>
              <a:t>ления </a:t>
            </a:r>
            <a:r>
              <a:rPr lang="ru-RU" sz="1550" dirty="0"/>
              <a:t>бизнеса, в общем объеме доходов лиц, участвующих в дроблении бизнеса (если более точный расчет невозможен исходя из фактических обстоятельств). При расчете не учитываются доходы лиц, участвующих в дроблении бизнеса, </a:t>
            </a:r>
            <a:r>
              <a:rPr lang="ru-RU" sz="1550" dirty="0" smtClean="0"/>
              <a:t>полученные </a:t>
            </a:r>
            <a:r>
              <a:rPr lang="ru-RU" sz="1550" dirty="0"/>
              <a:t>в результате сделок между данными лицами (внутри группы</a:t>
            </a:r>
            <a:r>
              <a:rPr lang="ru-RU" sz="1550" dirty="0" smtClean="0"/>
              <a:t>).</a:t>
            </a:r>
          </a:p>
          <a:p>
            <a:pPr algn="just">
              <a:lnSpc>
                <a:spcPct val="80000"/>
              </a:lnSpc>
            </a:pPr>
            <a:endParaRPr lang="ru-RU" sz="500" dirty="0" smtClean="0"/>
          </a:p>
          <a:p>
            <a:pPr algn="just">
              <a:lnSpc>
                <a:spcPct val="80000"/>
              </a:lnSpc>
            </a:pPr>
            <a:r>
              <a:rPr lang="ru-RU" sz="1700" b="1" dirty="0" smtClean="0">
                <a:solidFill>
                  <a:srgbClr val="C00000"/>
                </a:solidFill>
              </a:rPr>
              <a:t>Какая </a:t>
            </a:r>
            <a:r>
              <a:rPr lang="ru-RU" sz="1700" b="1" dirty="0">
                <a:solidFill>
                  <a:srgbClr val="C00000"/>
                </a:solidFill>
              </a:rPr>
              <a:t>информация и документы, связанные с подтверждением добровольного отказа от дробления бизнеса, могут быть запрошены налоговыми органами</a:t>
            </a:r>
            <a:r>
              <a:rPr lang="ru-RU" sz="1700" b="1" dirty="0" smtClean="0">
                <a:solidFill>
                  <a:srgbClr val="C00000"/>
                </a:solidFill>
              </a:rPr>
              <a:t>?</a:t>
            </a:r>
          </a:p>
          <a:p>
            <a:pPr algn="just">
              <a:lnSpc>
                <a:spcPct val="80000"/>
              </a:lnSpc>
            </a:pPr>
            <a:endParaRPr lang="ru-RU" sz="500" b="1" dirty="0">
              <a:solidFill>
                <a:srgbClr val="C00000"/>
              </a:solidFill>
            </a:endParaRPr>
          </a:p>
          <a:p>
            <a:pPr algn="just">
              <a:lnSpc>
                <a:spcPct val="80000"/>
              </a:lnSpc>
            </a:pPr>
            <a:endParaRPr lang="ru-RU" sz="500" b="1" dirty="0" smtClean="0">
              <a:solidFill>
                <a:srgbClr val="C00000"/>
              </a:solidFill>
            </a:endParaRPr>
          </a:p>
          <a:p>
            <a:pPr algn="just">
              <a:lnSpc>
                <a:spcPct val="80000"/>
              </a:lnSpc>
            </a:pPr>
            <a:r>
              <a:rPr lang="ru-RU" sz="1550" dirty="0" smtClean="0"/>
              <a:t>При </a:t>
            </a:r>
            <a:r>
              <a:rPr lang="ru-RU" sz="1550" dirty="0"/>
              <a:t>проведении камеральных налоговых проверок уточненных налоговых </a:t>
            </a:r>
            <a:r>
              <a:rPr lang="ru-RU" sz="1550" dirty="0" smtClean="0"/>
              <a:t>деклараций </a:t>
            </a:r>
            <a:r>
              <a:rPr lang="ru-RU" sz="1550" dirty="0"/>
              <a:t>за 2024 год, представленных на основании </a:t>
            </a:r>
            <a:r>
              <a:rPr lang="ru-RU" sz="1550" dirty="0" smtClean="0"/>
              <a:t>ч. </a:t>
            </a:r>
            <a:r>
              <a:rPr lang="ru-RU" sz="1550" dirty="0"/>
              <a:t>9 </a:t>
            </a:r>
            <a:r>
              <a:rPr lang="ru-RU" sz="1550" dirty="0" smtClean="0"/>
              <a:t>ст. </a:t>
            </a:r>
            <a:r>
              <a:rPr lang="ru-RU" sz="1550" dirty="0"/>
              <a:t>6 Закона № 176- ФЗ, налоговые органы вправе истребовать в соответствии со </a:t>
            </a:r>
            <a:r>
              <a:rPr lang="ru-RU" sz="1550" dirty="0" smtClean="0"/>
              <a:t>ст. </a:t>
            </a:r>
            <a:r>
              <a:rPr lang="ru-RU" sz="1550" dirty="0"/>
              <a:t>93 </a:t>
            </a:r>
            <a:r>
              <a:rPr lang="ru-RU" sz="1550" dirty="0" smtClean="0"/>
              <a:t>НК РФ </a:t>
            </a:r>
            <a:r>
              <a:rPr lang="ru-RU" sz="1550" dirty="0"/>
              <a:t>информацию и документы, связанные с подтверждением добровольного отказа от дробления бизнеса (</a:t>
            </a:r>
            <a:r>
              <a:rPr lang="ru-RU" sz="1550" dirty="0" smtClean="0"/>
              <a:t>ч. </a:t>
            </a:r>
            <a:r>
              <a:rPr lang="ru-RU" sz="1550" dirty="0"/>
              <a:t>11 </a:t>
            </a:r>
            <a:r>
              <a:rPr lang="ru-RU" sz="1550" dirty="0" smtClean="0"/>
              <a:t>ст. </a:t>
            </a:r>
            <a:r>
              <a:rPr lang="ru-RU" sz="1550" dirty="0"/>
              <a:t>6 Закона № 176-ФЗ). Поскольку по </a:t>
            </a:r>
            <a:r>
              <a:rPr lang="ru-RU" sz="1550" dirty="0" smtClean="0"/>
              <a:t>смыс</a:t>
            </a:r>
            <a:r>
              <a:rPr lang="ru-RU" sz="1550" dirty="0"/>
              <a:t>л</a:t>
            </a:r>
            <a:r>
              <a:rPr lang="ru-RU" sz="1550" dirty="0" smtClean="0"/>
              <a:t>у ч. </a:t>
            </a:r>
            <a:r>
              <a:rPr lang="ru-RU" sz="1550" dirty="0"/>
              <a:t>11 </a:t>
            </a:r>
            <a:r>
              <a:rPr lang="ru-RU" sz="1550" dirty="0" smtClean="0"/>
              <a:t>ст. </a:t>
            </a:r>
            <a:r>
              <a:rPr lang="ru-RU" sz="1550" dirty="0"/>
              <a:t>6 Закона № 176-ФЗ речь идет об уточнении налоговых </a:t>
            </a:r>
            <a:r>
              <a:rPr lang="ru-RU" sz="1550" dirty="0" smtClean="0"/>
              <a:t>обязательств </a:t>
            </a:r>
            <a:r>
              <a:rPr lang="ru-RU" sz="1550" dirty="0"/>
              <a:t>за 2024 год, положения данной части распространяются и на первичные налоговые декларации по НДС и налогу на прибыль организаций, подаваемые в связи с отказом от дробления бизнеса</a:t>
            </a:r>
            <a:r>
              <a:rPr lang="ru-RU" sz="1550" dirty="0" smtClean="0"/>
              <a:t>.</a:t>
            </a:r>
          </a:p>
          <a:p>
            <a:pPr algn="just">
              <a:lnSpc>
                <a:spcPct val="80000"/>
              </a:lnSpc>
            </a:pPr>
            <a:endParaRPr lang="ru-RU" sz="500" dirty="0"/>
          </a:p>
          <a:p>
            <a:pPr algn="just">
              <a:lnSpc>
                <a:spcPct val="80000"/>
              </a:lnSpc>
            </a:pPr>
            <a:r>
              <a:rPr lang="ru-RU" sz="1550" dirty="0" smtClean="0"/>
              <a:t>Частью </a:t>
            </a:r>
            <a:r>
              <a:rPr lang="ru-RU" sz="1550" dirty="0"/>
              <a:t>11 </a:t>
            </a:r>
            <a:r>
              <a:rPr lang="ru-RU" sz="1550" dirty="0" smtClean="0"/>
              <a:t>ст. </a:t>
            </a:r>
            <a:r>
              <a:rPr lang="ru-RU" sz="1550" dirty="0"/>
              <a:t>6 Закона № 176-ФЗ список таких документов оставлен открытым. В число запрашиваемых документов (информации) могут входить информация о составе участников группы, о лицах, осуществляющих контроль за </a:t>
            </a:r>
            <a:r>
              <a:rPr lang="ru-RU" sz="1550" dirty="0" smtClean="0"/>
              <a:t>деятельностью </a:t>
            </a:r>
            <a:r>
              <a:rPr lang="ru-RU" sz="1550" dirty="0"/>
              <a:t>участников группы, пояснения относительно доходной и расходных частей налоговой декларации, содержащей консолидированные показатели, иные </a:t>
            </a:r>
            <a:r>
              <a:rPr lang="ru-RU" sz="1550" dirty="0" smtClean="0"/>
              <a:t>пояснения </a:t>
            </a:r>
            <a:r>
              <a:rPr lang="ru-RU" sz="1550" dirty="0"/>
              <a:t>налогоплательщика и т.п.</a:t>
            </a:r>
            <a:endParaRPr lang="ru-RU" sz="1550" b="1" dirty="0" smtClean="0">
              <a:solidFill>
                <a:srgbClr val="C00000"/>
              </a:solidFill>
            </a:endParaRPr>
          </a:p>
        </p:txBody>
      </p:sp>
    </p:spTree>
    <p:extLst>
      <p:ext uri="{BB962C8B-B14F-4D97-AF65-F5344CB8AC3E}">
        <p14:creationId xmlns:p14="http://schemas.microsoft.com/office/powerpoint/2010/main" val="32783453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12</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800" b="1" dirty="0">
                <a:solidFill>
                  <a:srgbClr val="C00000"/>
                </a:solidFill>
              </a:rPr>
              <a:t>Как прекращается обязанность по уплате налогов, пеней, штрафов в случае ликвидации, банкротства налогоплательщика? </a:t>
            </a:r>
            <a:endParaRPr lang="ru-RU" sz="1800" b="1" dirty="0" smtClean="0">
              <a:solidFill>
                <a:srgbClr val="C00000"/>
              </a:solidFill>
            </a:endParaRPr>
          </a:p>
          <a:p>
            <a:pPr algn="just">
              <a:lnSpc>
                <a:spcPct val="80000"/>
              </a:lnSpc>
            </a:pPr>
            <a:endParaRPr lang="ru-RU" sz="1800" b="1" dirty="0" smtClean="0">
              <a:solidFill>
                <a:srgbClr val="C00000"/>
              </a:solidFill>
            </a:endParaRPr>
          </a:p>
          <a:p>
            <a:pPr algn="just">
              <a:lnSpc>
                <a:spcPct val="80000"/>
              </a:lnSpc>
            </a:pPr>
            <a:r>
              <a:rPr lang="ru-RU" sz="1800" dirty="0" smtClean="0"/>
              <a:t>Как </a:t>
            </a:r>
            <a:r>
              <a:rPr lang="ru-RU" sz="1800" dirty="0"/>
              <a:t>следует из </a:t>
            </a:r>
            <a:r>
              <a:rPr lang="ru-RU" sz="1800" dirty="0" smtClean="0"/>
              <a:t>ч. </a:t>
            </a:r>
            <a:r>
              <a:rPr lang="ru-RU" sz="1800" dirty="0"/>
              <a:t>12 </a:t>
            </a:r>
            <a:r>
              <a:rPr lang="ru-RU" sz="1800" dirty="0" smtClean="0"/>
              <a:t>ст. </a:t>
            </a:r>
            <a:r>
              <a:rPr lang="ru-RU" sz="1800" dirty="0"/>
              <a:t>6 Закона № 176-ФЗ, обязанность по уплате </a:t>
            </a:r>
            <a:r>
              <a:rPr lang="ru-RU" sz="1800" dirty="0" smtClean="0"/>
              <a:t>нало</a:t>
            </a:r>
            <a:r>
              <a:rPr lang="ru-RU" sz="1800" dirty="0"/>
              <a:t>г</a:t>
            </a:r>
            <a:r>
              <a:rPr lang="ru-RU" sz="1800" dirty="0" smtClean="0"/>
              <a:t>ов</a:t>
            </a:r>
            <a:r>
              <a:rPr lang="ru-RU" sz="1800" dirty="0"/>
              <a:t>, пеней и штрафов за налоговые периоды 2022-2024 </a:t>
            </a:r>
            <a:r>
              <a:rPr lang="ru-RU" sz="1800" dirty="0" smtClean="0"/>
              <a:t>гг. </a:t>
            </a:r>
            <a:r>
              <a:rPr lang="ru-RU" sz="1800" dirty="0"/>
              <a:t>прекращается </a:t>
            </a:r>
            <a:r>
              <a:rPr lang="ru-RU" sz="1800" dirty="0" smtClean="0"/>
              <a:t>также </a:t>
            </a:r>
            <a:r>
              <a:rPr lang="ru-RU" sz="1800" dirty="0"/>
              <a:t>в случаях, если в </a:t>
            </a:r>
            <a:r>
              <a:rPr lang="ru-RU" sz="1800" dirty="0" smtClean="0"/>
              <a:t>ЕГРЮЛ </a:t>
            </a:r>
            <a:r>
              <a:rPr lang="ru-RU" sz="1800" dirty="0"/>
              <a:t>внесена запись о том, что налогоплательщик-организация находится в процессе </a:t>
            </a:r>
            <a:r>
              <a:rPr lang="ru-RU" sz="1800" dirty="0" smtClean="0"/>
              <a:t>ликви</a:t>
            </a:r>
            <a:r>
              <a:rPr lang="ru-RU" sz="1800" dirty="0"/>
              <a:t>д</a:t>
            </a:r>
            <a:r>
              <a:rPr lang="ru-RU" sz="1800" dirty="0" smtClean="0"/>
              <a:t>ации</a:t>
            </a:r>
            <a:r>
              <a:rPr lang="ru-RU" sz="1800" dirty="0"/>
              <a:t>, запись о том, что в отношении налогоплательщика-организации принято решение о предстоящем исключении из </a:t>
            </a:r>
            <a:r>
              <a:rPr lang="ru-RU" sz="1800" dirty="0" smtClean="0"/>
              <a:t>ЕГРЮЛ, </a:t>
            </a:r>
            <a:r>
              <a:rPr lang="ru-RU" sz="1800" dirty="0"/>
              <a:t>или запись о признании должника банкротом и об открытии </a:t>
            </a:r>
            <a:r>
              <a:rPr lang="ru-RU" sz="1800" dirty="0" smtClean="0"/>
              <a:t>конкурсного </a:t>
            </a:r>
            <a:r>
              <a:rPr lang="ru-RU" sz="1800" dirty="0"/>
              <a:t>производства</a:t>
            </a:r>
            <a:r>
              <a:rPr lang="ru-RU" sz="1800" dirty="0" smtClean="0"/>
              <a:t>.</a:t>
            </a:r>
          </a:p>
          <a:p>
            <a:pPr algn="just">
              <a:lnSpc>
                <a:spcPct val="80000"/>
              </a:lnSpc>
            </a:pPr>
            <a:endParaRPr lang="ru-RU" sz="1800" dirty="0" smtClean="0"/>
          </a:p>
          <a:p>
            <a:pPr algn="just">
              <a:lnSpc>
                <a:spcPct val="80000"/>
              </a:lnSpc>
            </a:pPr>
            <a:r>
              <a:rPr lang="ru-RU" sz="1800" dirty="0" smtClean="0"/>
              <a:t>Данная </a:t>
            </a:r>
            <a:r>
              <a:rPr lang="ru-RU" sz="1800" dirty="0"/>
              <a:t>норма приравнивает к отказу от дробления бизнеса предстоящее </a:t>
            </a:r>
            <a:r>
              <a:rPr lang="ru-RU" sz="1800" dirty="0" smtClean="0"/>
              <a:t>прекращение </a:t>
            </a:r>
            <a:r>
              <a:rPr lang="ru-RU" sz="1800" dirty="0"/>
              <a:t>существования организации, что обуславливает более раннее </a:t>
            </a:r>
            <a:r>
              <a:rPr lang="ru-RU" sz="1800" dirty="0" smtClean="0"/>
              <a:t>прекращение </a:t>
            </a:r>
            <a:r>
              <a:rPr lang="ru-RU" sz="1800" dirty="0"/>
              <a:t>обязанности по налогам, пеням и штрафам, установленной в решении </a:t>
            </a:r>
            <a:r>
              <a:rPr lang="ru-RU" sz="1800" dirty="0" smtClean="0"/>
              <a:t>налогового </a:t>
            </a:r>
            <a:r>
              <a:rPr lang="ru-RU" sz="1800" dirty="0"/>
              <a:t>органа за налоговые периоды 2022-2024 </a:t>
            </a:r>
            <a:r>
              <a:rPr lang="ru-RU" sz="1800" dirty="0" smtClean="0"/>
              <a:t>гг., </a:t>
            </a:r>
            <a:r>
              <a:rPr lang="ru-RU" sz="1800" dirty="0"/>
              <a:t>и устанавливает момент прекращения налоговой обязанности, предшествующий дате внесения записи в </a:t>
            </a:r>
            <a:r>
              <a:rPr lang="ru-RU" sz="1800" dirty="0" smtClean="0"/>
              <a:t>ЕГРЮЛ </a:t>
            </a:r>
            <a:r>
              <a:rPr lang="ru-RU" sz="1800" dirty="0"/>
              <a:t>о ликвидации организации или о ее исключении из реестра. </a:t>
            </a:r>
            <a:endParaRPr lang="ru-RU" sz="1800" dirty="0" smtClean="0"/>
          </a:p>
          <a:p>
            <a:pPr algn="just">
              <a:lnSpc>
                <a:spcPct val="80000"/>
              </a:lnSpc>
            </a:pPr>
            <a:endParaRPr lang="ru-RU" sz="1800" dirty="0"/>
          </a:p>
          <a:p>
            <a:pPr algn="just">
              <a:lnSpc>
                <a:spcPct val="80000"/>
              </a:lnSpc>
            </a:pPr>
            <a:r>
              <a:rPr lang="ru-RU" sz="1800" dirty="0" smtClean="0"/>
              <a:t>При </a:t>
            </a:r>
            <a:r>
              <a:rPr lang="ru-RU" sz="1800" dirty="0"/>
              <a:t>этом в случае последующего выхода </a:t>
            </a:r>
            <a:r>
              <a:rPr lang="ru-RU" sz="1800" dirty="0" smtClean="0"/>
              <a:t>организации </a:t>
            </a:r>
            <a:r>
              <a:rPr lang="ru-RU" sz="1800" dirty="0"/>
              <a:t>из процедуры ликвидации либо банкротства и продолжением деятельности обязанность по уплате налогов, отраженных в решении, вынесенном по </a:t>
            </a:r>
            <a:r>
              <a:rPr lang="ru-RU" sz="1800" dirty="0" smtClean="0"/>
              <a:t>результатам </a:t>
            </a:r>
            <a:r>
              <a:rPr lang="ru-RU" sz="1800" dirty="0"/>
              <a:t>проведения налоговой проверки налогоплательщика за налоговые периоды </a:t>
            </a:r>
            <a:r>
              <a:rPr lang="ru-RU" sz="1800" dirty="0" smtClean="0"/>
              <a:t>2022-2024 </a:t>
            </a:r>
            <a:r>
              <a:rPr lang="ru-RU" sz="1800" dirty="0"/>
              <a:t>годов, пеней и штрафов в связи с дроблением бизнеса, </a:t>
            </a:r>
            <a:r>
              <a:rPr lang="ru-RU" sz="1800" dirty="0" smtClean="0"/>
              <a:t>восстанавливается </a:t>
            </a:r>
            <a:r>
              <a:rPr lang="ru-RU" sz="1800" dirty="0"/>
              <a:t>по аналогии с положениями </a:t>
            </a:r>
            <a:r>
              <a:rPr lang="ru-RU" sz="1800" dirty="0" smtClean="0"/>
              <a:t>ч. </a:t>
            </a:r>
            <a:r>
              <a:rPr lang="ru-RU" sz="1800" dirty="0"/>
              <a:t>13 </a:t>
            </a:r>
            <a:r>
              <a:rPr lang="ru-RU" sz="1800" dirty="0" smtClean="0"/>
              <a:t>ст. </a:t>
            </a:r>
            <a:r>
              <a:rPr lang="ru-RU" sz="1800" dirty="0"/>
              <a:t>6 Закона № 176-ФЗ, и далее применяются общие положения статьи 6 Закона № </a:t>
            </a:r>
            <a:r>
              <a:rPr lang="ru-RU" sz="1800" dirty="0" smtClean="0"/>
              <a:t>176-ФЗ. </a:t>
            </a:r>
            <a:endParaRPr lang="ru-RU" sz="1800" b="1" dirty="0" smtClean="0">
              <a:solidFill>
                <a:srgbClr val="C00000"/>
              </a:solidFill>
            </a:endParaRPr>
          </a:p>
        </p:txBody>
      </p:sp>
    </p:spTree>
    <p:extLst>
      <p:ext uri="{BB962C8B-B14F-4D97-AF65-F5344CB8AC3E}">
        <p14:creationId xmlns:p14="http://schemas.microsoft.com/office/powerpoint/2010/main" val="146135541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13</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331668"/>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700" b="1" dirty="0">
                <a:solidFill>
                  <a:srgbClr val="C00000"/>
                </a:solidFill>
              </a:rPr>
              <a:t>Какие последствия возникают, если деятельность налогоплательщика с использованием дробления бизнеса в 2025 и (или) 2026 годах продолжает осуществляться иной группой лиц? </a:t>
            </a:r>
            <a:endParaRPr lang="ru-RU" sz="1700" b="1" dirty="0" smtClean="0">
              <a:solidFill>
                <a:srgbClr val="C00000"/>
              </a:solidFill>
            </a:endParaRPr>
          </a:p>
          <a:p>
            <a:pPr algn="just">
              <a:lnSpc>
                <a:spcPct val="80000"/>
              </a:lnSpc>
            </a:pPr>
            <a:endParaRPr lang="ru-RU" sz="1700" b="1" dirty="0" smtClean="0">
              <a:solidFill>
                <a:srgbClr val="C00000"/>
              </a:solidFill>
            </a:endParaRPr>
          </a:p>
          <a:p>
            <a:pPr algn="just">
              <a:lnSpc>
                <a:spcPct val="80000"/>
              </a:lnSpc>
            </a:pPr>
            <a:r>
              <a:rPr lang="ru-RU" dirty="0" smtClean="0"/>
              <a:t>В </a:t>
            </a:r>
            <a:r>
              <a:rPr lang="ru-RU" dirty="0"/>
              <a:t>силу </a:t>
            </a:r>
            <a:r>
              <a:rPr lang="ru-RU" dirty="0" smtClean="0"/>
              <a:t>ч. </a:t>
            </a:r>
            <a:r>
              <a:rPr lang="ru-RU" dirty="0"/>
              <a:t>13 </a:t>
            </a:r>
            <a:r>
              <a:rPr lang="ru-RU" dirty="0" smtClean="0"/>
              <a:t>ст. </a:t>
            </a:r>
            <a:r>
              <a:rPr lang="ru-RU" dirty="0"/>
              <a:t>6 Закона № 176-ФЗ в случае, если после прекращения </a:t>
            </a:r>
            <a:r>
              <a:rPr lang="ru-RU" dirty="0" smtClean="0"/>
              <a:t>обязанности </a:t>
            </a:r>
            <a:r>
              <a:rPr lang="ru-RU" dirty="0"/>
              <a:t>по уплате налогов, пеней и штрафов в соответствии с </a:t>
            </a:r>
            <a:r>
              <a:rPr lang="ru-RU" dirty="0" smtClean="0"/>
              <a:t>ч. </a:t>
            </a:r>
            <a:r>
              <a:rPr lang="ru-RU" dirty="0"/>
              <a:t>12 </a:t>
            </a:r>
            <a:r>
              <a:rPr lang="ru-RU" dirty="0" smtClean="0"/>
              <a:t>ст. </a:t>
            </a:r>
            <a:r>
              <a:rPr lang="ru-RU" dirty="0"/>
              <a:t>6 Закона № 176-ФЗ по результатам выездной налоговой проверки установлено, что осуществление деятельности налогоплательщика с использованием </a:t>
            </a:r>
            <a:r>
              <a:rPr lang="ru-RU" dirty="0" smtClean="0"/>
              <a:t>дробления </a:t>
            </a:r>
            <a:r>
              <a:rPr lang="ru-RU" dirty="0"/>
              <a:t>бизнеса продолжается в 2025 и (или) 2026 </a:t>
            </a:r>
            <a:r>
              <a:rPr lang="ru-RU" dirty="0" smtClean="0"/>
              <a:t>гг. </a:t>
            </a:r>
            <a:r>
              <a:rPr lang="ru-RU" dirty="0"/>
              <a:t>иной группой лиц, контроль за деятельностью которых осуществляется полностью или частично теми же </a:t>
            </a:r>
            <a:r>
              <a:rPr lang="ru-RU" dirty="0" smtClean="0"/>
              <a:t>лицами</a:t>
            </a:r>
            <a:r>
              <a:rPr lang="ru-RU" dirty="0"/>
              <a:t>, которые ранее контролировали деятельность налогоплательщика, на лица, входящие в состав иной группы лиц, возлагается обязанность по уплате </a:t>
            </a:r>
            <a:r>
              <a:rPr lang="ru-RU" dirty="0" smtClean="0"/>
              <a:t>налогов</a:t>
            </a:r>
            <a:r>
              <a:rPr lang="ru-RU" dirty="0"/>
              <a:t>, отраженных в решении, вынесенном по результатам проведения налоговой проверки налогоплательщика за налоговые периоды </a:t>
            </a:r>
            <a:r>
              <a:rPr lang="ru-RU" dirty="0" smtClean="0"/>
              <a:t>2022-2024гг., </a:t>
            </a:r>
            <a:r>
              <a:rPr lang="ru-RU" dirty="0"/>
              <a:t>пеней и штрафов в связи с дроблением бизнеса</a:t>
            </a:r>
            <a:r>
              <a:rPr lang="ru-RU" dirty="0" smtClean="0"/>
              <a:t>.</a:t>
            </a:r>
          </a:p>
          <a:p>
            <a:pPr algn="just">
              <a:lnSpc>
                <a:spcPct val="80000"/>
              </a:lnSpc>
            </a:pPr>
            <a:endParaRPr lang="ru-RU" dirty="0" smtClean="0"/>
          </a:p>
          <a:p>
            <a:pPr algn="just">
              <a:lnSpc>
                <a:spcPct val="80000"/>
              </a:lnSpc>
            </a:pPr>
            <a:r>
              <a:rPr lang="ru-RU" dirty="0" smtClean="0"/>
              <a:t>Данные </a:t>
            </a:r>
            <a:r>
              <a:rPr lang="ru-RU" dirty="0"/>
              <a:t>обстоятельства фиксируются в актах выездных налоговых проверок, </a:t>
            </a:r>
            <a:r>
              <a:rPr lang="ru-RU" dirty="0" smtClean="0"/>
              <a:t>связанных </a:t>
            </a:r>
            <a:r>
              <a:rPr lang="ru-RU" dirty="0"/>
              <a:t>с дроблением бизнеса, за налоговые периоды 2025 или 2026 </a:t>
            </a:r>
            <a:r>
              <a:rPr lang="ru-RU" dirty="0" smtClean="0"/>
              <a:t>гг.</a:t>
            </a:r>
          </a:p>
          <a:p>
            <a:pPr algn="just">
              <a:lnSpc>
                <a:spcPct val="80000"/>
              </a:lnSpc>
            </a:pPr>
            <a:endParaRPr lang="ru-RU" dirty="0" smtClean="0"/>
          </a:p>
          <a:p>
            <a:pPr algn="just">
              <a:lnSpc>
                <a:spcPct val="80000"/>
              </a:lnSpc>
            </a:pPr>
            <a:r>
              <a:rPr lang="ru-RU" dirty="0" smtClean="0"/>
              <a:t>Введенная ч. </a:t>
            </a:r>
            <a:r>
              <a:rPr lang="ru-RU" dirty="0"/>
              <a:t>13 </a:t>
            </a:r>
            <a:r>
              <a:rPr lang="ru-RU" dirty="0" smtClean="0"/>
              <a:t>ст. </a:t>
            </a:r>
            <a:r>
              <a:rPr lang="ru-RU" dirty="0"/>
              <a:t>6 Закона № 176-ФЗ норма имеет </a:t>
            </a:r>
            <a:r>
              <a:rPr lang="ru-RU" dirty="0" err="1" smtClean="0"/>
              <a:t>антизлоупотребительный</a:t>
            </a:r>
            <a:r>
              <a:rPr lang="ru-RU" dirty="0" smtClean="0"/>
              <a:t> </a:t>
            </a:r>
            <a:r>
              <a:rPr lang="ru-RU" dirty="0"/>
              <a:t>характер и подлежит применению к налогоплательщикам, имеющим </a:t>
            </a:r>
            <a:r>
              <a:rPr lang="ru-RU" dirty="0" smtClean="0"/>
              <a:t>намерение </a:t>
            </a:r>
            <a:r>
              <a:rPr lang="ru-RU" dirty="0"/>
              <a:t>безосновательно снять с себя налоговое бремя в обход выполнения </a:t>
            </a:r>
            <a:r>
              <a:rPr lang="ru-RU" dirty="0" smtClean="0"/>
              <a:t>обязательных </a:t>
            </a:r>
            <a:r>
              <a:rPr lang="ru-RU" dirty="0"/>
              <a:t>условий </a:t>
            </a:r>
            <a:r>
              <a:rPr lang="ru-RU" dirty="0" smtClean="0"/>
              <a:t>ст. </a:t>
            </a:r>
            <a:r>
              <a:rPr lang="ru-RU" dirty="0"/>
              <a:t>6 Закона № 176-ФЗ. </a:t>
            </a:r>
            <a:endParaRPr lang="ru-RU" dirty="0" smtClean="0"/>
          </a:p>
          <a:p>
            <a:pPr algn="just">
              <a:lnSpc>
                <a:spcPct val="80000"/>
              </a:lnSpc>
            </a:pPr>
            <a:endParaRPr lang="ru-RU" dirty="0" smtClean="0"/>
          </a:p>
          <a:p>
            <a:pPr algn="just">
              <a:lnSpc>
                <a:spcPct val="80000"/>
              </a:lnSpc>
            </a:pPr>
            <a:r>
              <a:rPr lang="ru-RU" dirty="0" smtClean="0"/>
              <a:t>При </a:t>
            </a:r>
            <a:r>
              <a:rPr lang="ru-RU" dirty="0"/>
              <a:t>этом если предпринимательская деятельность продолжается иной группой лиц, контроль за деятельностью которых осуществляется теми же лицами, </a:t>
            </a:r>
            <a:r>
              <a:rPr lang="ru-RU" dirty="0" smtClean="0"/>
              <a:t>которые </a:t>
            </a:r>
            <a:r>
              <a:rPr lang="ru-RU" dirty="0"/>
              <a:t>ранее контролировали деятельность налогоплательщика, без признаков дробления бизнеса (например, все участники иной группы лиц применяют общую систему налогообложения, не превышают установленные с 01.01.2025 лимиты применения упрощенной системы налогообложения), то основания для </a:t>
            </a:r>
            <a:r>
              <a:rPr lang="ru-RU" dirty="0" smtClean="0"/>
              <a:t>возложения </a:t>
            </a:r>
            <a:r>
              <a:rPr lang="ru-RU" dirty="0"/>
              <a:t>на иную группу лиц обязанности по уплате налогов, отраженных в решении, вынесенном по результатам проведения налоговой проверки налогоплательщика за налоговые периоды </a:t>
            </a:r>
            <a:r>
              <a:rPr lang="ru-RU" dirty="0" smtClean="0"/>
              <a:t>2022-2024гг., </a:t>
            </a:r>
            <a:r>
              <a:rPr lang="ru-RU" dirty="0"/>
              <a:t>пеней и штрафов в связи с дроблением бизнеса, отсутствуют. </a:t>
            </a:r>
            <a:endParaRPr lang="ru-RU" dirty="0" smtClean="0"/>
          </a:p>
        </p:txBody>
      </p:sp>
    </p:spTree>
    <p:extLst>
      <p:ext uri="{BB962C8B-B14F-4D97-AF65-F5344CB8AC3E}">
        <p14:creationId xmlns:p14="http://schemas.microsoft.com/office/powerpoint/2010/main" val="335912971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14</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700" dirty="0" smtClean="0"/>
              <a:t>Следует </a:t>
            </a:r>
            <a:r>
              <a:rPr lang="ru-RU" sz="1700" dirty="0"/>
              <a:t>отметить, что положения </a:t>
            </a:r>
            <a:r>
              <a:rPr lang="ru-RU" sz="1700" dirty="0" smtClean="0"/>
              <a:t>ч. </a:t>
            </a:r>
            <a:r>
              <a:rPr lang="ru-RU" sz="1700" dirty="0"/>
              <a:t>12 и 13 Закона № 176-ФЗ не </a:t>
            </a:r>
            <a:r>
              <a:rPr lang="ru-RU" sz="1700" dirty="0" smtClean="0"/>
              <a:t>предусматривают </a:t>
            </a:r>
            <a:r>
              <a:rPr lang="ru-RU" sz="1700" dirty="0"/>
              <a:t>досрочное прекращение налоговой обязанности </a:t>
            </a:r>
            <a:r>
              <a:rPr lang="ru-RU" sz="1700" dirty="0" smtClean="0"/>
              <a:t>ИП </a:t>
            </a:r>
            <a:r>
              <a:rPr lang="ru-RU" sz="1700" dirty="0"/>
              <a:t>за налоговые периоды </a:t>
            </a:r>
            <a:r>
              <a:rPr lang="ru-RU" sz="1700" dirty="0" smtClean="0"/>
              <a:t>2022-2024гг., </a:t>
            </a:r>
            <a:r>
              <a:rPr lang="ru-RU" sz="1700" dirty="0"/>
              <a:t>если последние прекращают деятельность или признаются банкротами</a:t>
            </a:r>
            <a:r>
              <a:rPr lang="ru-RU" sz="1700" dirty="0" smtClean="0"/>
              <a:t>.</a:t>
            </a:r>
          </a:p>
          <a:p>
            <a:pPr algn="just">
              <a:lnSpc>
                <a:spcPct val="80000"/>
              </a:lnSpc>
            </a:pPr>
            <a:r>
              <a:rPr lang="ru-RU" sz="1700" dirty="0" smtClean="0"/>
              <a:t> </a:t>
            </a:r>
          </a:p>
          <a:p>
            <a:pPr algn="just">
              <a:lnSpc>
                <a:spcPct val="80000"/>
              </a:lnSpc>
            </a:pPr>
            <a:r>
              <a:rPr lang="ru-RU" sz="1700" dirty="0" smtClean="0"/>
              <a:t>Указанная </a:t>
            </a:r>
            <a:r>
              <a:rPr lang="ru-RU" sz="1700" dirty="0"/>
              <a:t>обязанность прекращается с 01.01.2030, если с 01.01.2025 не будет </a:t>
            </a:r>
            <a:r>
              <a:rPr lang="ru-RU" sz="1700" dirty="0" smtClean="0"/>
              <a:t>установлено </a:t>
            </a:r>
            <a:r>
              <a:rPr lang="ru-RU" sz="1700" dirty="0"/>
              <a:t>осуществление данным лицом предпринимательской деятельности с </a:t>
            </a:r>
            <a:r>
              <a:rPr lang="ru-RU" sz="1700" dirty="0" smtClean="0"/>
              <a:t>ис</a:t>
            </a:r>
            <a:r>
              <a:rPr lang="ru-RU" sz="1700" dirty="0"/>
              <a:t>п</a:t>
            </a:r>
            <a:r>
              <a:rPr lang="ru-RU" sz="1700" dirty="0" smtClean="0"/>
              <a:t>ользованием </a:t>
            </a:r>
            <a:r>
              <a:rPr lang="ru-RU" sz="1700" dirty="0"/>
              <a:t>дробления бизнеса в качестве контролирующего лица группы лиц. </a:t>
            </a:r>
            <a:endParaRPr lang="ru-RU" sz="1700" dirty="0" smtClean="0"/>
          </a:p>
          <a:p>
            <a:pPr algn="just">
              <a:lnSpc>
                <a:spcPct val="80000"/>
              </a:lnSpc>
            </a:pPr>
            <a:endParaRPr lang="ru-RU" sz="1700" dirty="0" smtClean="0"/>
          </a:p>
          <a:p>
            <a:pPr algn="just">
              <a:lnSpc>
                <a:spcPct val="80000"/>
              </a:lnSpc>
            </a:pPr>
            <a:r>
              <a:rPr lang="ru-RU" sz="1700" dirty="0" smtClean="0"/>
              <a:t>Если </a:t>
            </a:r>
            <a:r>
              <a:rPr lang="ru-RU" sz="1700" dirty="0"/>
              <a:t>данное лицо продолжит в последующем осуществление деятельности с </a:t>
            </a:r>
            <a:r>
              <a:rPr lang="ru-RU" sz="1700" dirty="0" smtClean="0"/>
              <a:t>использованием </a:t>
            </a:r>
            <a:r>
              <a:rPr lang="ru-RU" sz="1700" dirty="0"/>
              <a:t>иных лиц, в отношении которых оно признается контролирующим, то налоговая обязанность физического лица за налоговые периоды </a:t>
            </a:r>
            <a:r>
              <a:rPr lang="ru-RU" sz="1700" dirty="0" smtClean="0"/>
              <a:t>2022-2024гг. </a:t>
            </a:r>
            <a:r>
              <a:rPr lang="ru-RU" sz="1700" dirty="0"/>
              <a:t>возлагается в субсидиарном порядке также и на созданную группу </a:t>
            </a:r>
            <a:r>
              <a:rPr lang="ru-RU" sz="1700" dirty="0" smtClean="0"/>
              <a:t>лиц.</a:t>
            </a:r>
          </a:p>
          <a:p>
            <a:pPr algn="just">
              <a:lnSpc>
                <a:spcPct val="80000"/>
              </a:lnSpc>
            </a:pPr>
            <a:endParaRPr lang="ru-RU" sz="1700" dirty="0" smtClean="0"/>
          </a:p>
          <a:p>
            <a:pPr algn="just">
              <a:lnSpc>
                <a:spcPct val="80000"/>
              </a:lnSpc>
            </a:pPr>
            <a:r>
              <a:rPr lang="ru-RU" sz="1700" b="1" dirty="0">
                <a:solidFill>
                  <a:srgbClr val="C00000"/>
                </a:solidFill>
              </a:rPr>
              <a:t>В каком порядке направляются материалы проверок, связанных с дроблением бизнеса, в следственные органы? </a:t>
            </a:r>
            <a:endParaRPr lang="ru-RU" sz="1700" b="1" dirty="0" smtClean="0">
              <a:solidFill>
                <a:srgbClr val="C00000"/>
              </a:solidFill>
            </a:endParaRPr>
          </a:p>
          <a:p>
            <a:pPr algn="just">
              <a:lnSpc>
                <a:spcPct val="80000"/>
              </a:lnSpc>
            </a:pPr>
            <a:endParaRPr lang="ru-RU" sz="1700" b="1" dirty="0">
              <a:solidFill>
                <a:srgbClr val="C00000"/>
              </a:solidFill>
            </a:endParaRPr>
          </a:p>
          <a:p>
            <a:pPr algn="just">
              <a:lnSpc>
                <a:spcPct val="80000"/>
              </a:lnSpc>
            </a:pPr>
            <a:r>
              <a:rPr lang="ru-RU" sz="1700" dirty="0" smtClean="0"/>
              <a:t>Поводом </a:t>
            </a:r>
            <a:r>
              <a:rPr lang="ru-RU" sz="1700" dirty="0"/>
              <a:t>для возбуждения уголовного дела о преступлениях, предусмотренных </a:t>
            </a:r>
            <a:r>
              <a:rPr lang="ru-RU" sz="1700" dirty="0" smtClean="0"/>
              <a:t>ст. 198-199.2 УК РФ, </a:t>
            </a:r>
            <a:r>
              <a:rPr lang="ru-RU" sz="1700" dirty="0"/>
              <a:t>служат только материалы, которые направлены налоговыми органами в соответствии с законодательством о налогах и сборах для решения вопроса о возбуждении уголовного дела (часть 1.3 статьи 140 Уголовно-</a:t>
            </a:r>
            <a:r>
              <a:rPr lang="ru-RU" sz="1700" dirty="0" err="1"/>
              <a:t>процессуальнгого</a:t>
            </a:r>
            <a:r>
              <a:rPr lang="ru-RU" sz="1700" dirty="0"/>
              <a:t> кодекса </a:t>
            </a:r>
            <a:r>
              <a:rPr lang="ru-RU" sz="1700" dirty="0" smtClean="0"/>
              <a:t>РФ).</a:t>
            </a:r>
          </a:p>
          <a:p>
            <a:pPr algn="just">
              <a:lnSpc>
                <a:spcPct val="80000"/>
              </a:lnSpc>
            </a:pPr>
            <a:endParaRPr lang="ru-RU" sz="1700" dirty="0" smtClean="0"/>
          </a:p>
          <a:p>
            <a:pPr algn="just">
              <a:lnSpc>
                <a:spcPct val="80000"/>
              </a:lnSpc>
            </a:pPr>
            <a:r>
              <a:rPr lang="ru-RU" sz="1700" dirty="0" smtClean="0"/>
              <a:t>Такое </a:t>
            </a:r>
            <a:r>
              <a:rPr lang="ru-RU" sz="1700" dirty="0"/>
              <a:t>направление материалов производится в порядке, предусмотренном </a:t>
            </a:r>
            <a:r>
              <a:rPr lang="ru-RU" sz="1700" dirty="0" smtClean="0"/>
              <a:t>п. </a:t>
            </a:r>
            <a:r>
              <a:rPr lang="ru-RU" sz="1700" dirty="0"/>
              <a:t>3 </a:t>
            </a:r>
            <a:r>
              <a:rPr lang="ru-RU" sz="1700" dirty="0" smtClean="0"/>
              <a:t>ст. </a:t>
            </a:r>
            <a:r>
              <a:rPr lang="ru-RU" sz="1700" dirty="0"/>
              <a:t>32 </a:t>
            </a:r>
            <a:r>
              <a:rPr lang="ru-RU" sz="1700" dirty="0" smtClean="0"/>
              <a:t>Кодекса. </a:t>
            </a:r>
            <a:r>
              <a:rPr lang="ru-RU" sz="1700" dirty="0"/>
              <a:t>Обязательными условиями, предшествующими направлению материалов с органы предварительного следствия, согласно </a:t>
            </a:r>
            <a:r>
              <a:rPr lang="ru-RU" sz="1700" dirty="0" smtClean="0"/>
              <a:t>п. </a:t>
            </a:r>
            <a:r>
              <a:rPr lang="ru-RU" sz="1700" dirty="0"/>
              <a:t>3 </a:t>
            </a:r>
            <a:r>
              <a:rPr lang="ru-RU" sz="1700" dirty="0" smtClean="0"/>
              <a:t>ст. </a:t>
            </a:r>
            <a:r>
              <a:rPr lang="ru-RU" sz="1700" dirty="0"/>
              <a:t>32 Кодекса являются вступление в силу решения по результатам налоговой проверки и неисполнение обязанности по уплате сумм недоимок, указанных в таком решении.</a:t>
            </a:r>
            <a:endParaRPr lang="ru-RU" sz="1700" b="1" dirty="0" smtClean="0">
              <a:solidFill>
                <a:srgbClr val="C00000"/>
              </a:solidFill>
            </a:endParaRPr>
          </a:p>
        </p:txBody>
      </p:sp>
    </p:spTree>
    <p:extLst>
      <p:ext uri="{BB962C8B-B14F-4D97-AF65-F5344CB8AC3E}">
        <p14:creationId xmlns:p14="http://schemas.microsoft.com/office/powerpoint/2010/main" val="170071363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15</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800" dirty="0" smtClean="0"/>
              <a:t>До </a:t>
            </a:r>
            <a:r>
              <a:rPr lang="ru-RU" sz="1800" dirty="0"/>
              <a:t>вступления в силу решения по итогам налоговой проверки отсутствуют </a:t>
            </a:r>
            <a:r>
              <a:rPr lang="ru-RU" sz="1800" dirty="0" smtClean="0"/>
              <a:t>основания </a:t>
            </a:r>
            <a:r>
              <a:rPr lang="ru-RU" sz="1800" dirty="0"/>
              <a:t>для включения отраженных в решении сумм недоимки, пени и штрафов в составе совокупной обязанности налогоплательщика, отражаемой на едином налоговом счете, следовательно, на основании </a:t>
            </a:r>
            <a:r>
              <a:rPr lang="ru-RU" sz="1800" dirty="0" smtClean="0"/>
              <a:t>ч. </a:t>
            </a:r>
            <a:r>
              <a:rPr lang="ru-RU" sz="1800" dirty="0"/>
              <a:t>14 </a:t>
            </a:r>
            <a:r>
              <a:rPr lang="ru-RU" sz="1800" dirty="0" smtClean="0"/>
              <a:t>ст. </a:t>
            </a:r>
            <a:r>
              <a:rPr lang="ru-RU" sz="1800" dirty="0"/>
              <a:t>6 Закона № 176-ФЗ отсутствуют основания для направления материалов в органы предварительного следствия за периоды </a:t>
            </a:r>
            <a:r>
              <a:rPr lang="ru-RU" sz="1800" dirty="0" smtClean="0"/>
              <a:t>2022-2024 гг.</a:t>
            </a:r>
          </a:p>
          <a:p>
            <a:pPr algn="just">
              <a:lnSpc>
                <a:spcPct val="80000"/>
              </a:lnSpc>
            </a:pPr>
            <a:r>
              <a:rPr lang="ru-RU" sz="1800" dirty="0" smtClean="0"/>
              <a:t>Частью </a:t>
            </a:r>
            <a:r>
              <a:rPr lang="ru-RU" sz="1800" dirty="0"/>
              <a:t>15 </a:t>
            </a:r>
            <a:r>
              <a:rPr lang="ru-RU" sz="1800" dirty="0" smtClean="0"/>
              <a:t>ст. </a:t>
            </a:r>
            <a:r>
              <a:rPr lang="ru-RU" sz="1800" dirty="0"/>
              <a:t>6 Закона № 176-ФЗ предусмотрено раздельное течение </a:t>
            </a:r>
            <a:r>
              <a:rPr lang="ru-RU" sz="1800" dirty="0" smtClean="0"/>
              <a:t>сроков</a:t>
            </a:r>
            <a:r>
              <a:rPr lang="ru-RU" sz="1800" dirty="0"/>
              <a:t>, предусмотренных </a:t>
            </a:r>
            <a:r>
              <a:rPr lang="ru-RU" sz="1800" dirty="0" smtClean="0"/>
              <a:t>п. </a:t>
            </a:r>
            <a:r>
              <a:rPr lang="ru-RU" sz="1800" dirty="0"/>
              <a:t>3 </a:t>
            </a:r>
            <a:r>
              <a:rPr lang="ru-RU" sz="1800" dirty="0" smtClean="0"/>
              <a:t>ст. </a:t>
            </a:r>
            <a:r>
              <a:rPr lang="ru-RU" sz="1800" dirty="0"/>
              <a:t>32 Кодекса для нарушений, связанных и не связанных с дроблением бизнеса. </a:t>
            </a:r>
            <a:endParaRPr lang="ru-RU" sz="1800" dirty="0" smtClean="0"/>
          </a:p>
          <a:p>
            <a:pPr algn="just">
              <a:lnSpc>
                <a:spcPct val="80000"/>
              </a:lnSpc>
            </a:pPr>
            <a:endParaRPr lang="ru-RU" sz="1800" dirty="0" smtClean="0"/>
          </a:p>
          <a:p>
            <a:pPr algn="just">
              <a:lnSpc>
                <a:spcPct val="80000"/>
              </a:lnSpc>
            </a:pPr>
            <a:r>
              <a:rPr lang="ru-RU" sz="1800" dirty="0" smtClean="0"/>
              <a:t>Например</a:t>
            </a:r>
            <a:r>
              <a:rPr lang="ru-RU" sz="1800" dirty="0"/>
              <a:t>, если по результатам налоговой проверки за налоговые периоды </a:t>
            </a:r>
            <a:r>
              <a:rPr lang="ru-RU" sz="1800" dirty="0" smtClean="0"/>
              <a:t>2022-2024 гг. </a:t>
            </a:r>
            <a:r>
              <a:rPr lang="ru-RU" sz="1800" dirty="0"/>
              <a:t>установлены нарушения как в части дробления бизнеса, так и иные нарушения, то материалы налоговой проверки подлежат направлению в органы предварительного следствия в порядке и сроки, предусмотренные </a:t>
            </a:r>
            <a:r>
              <a:rPr lang="ru-RU" sz="1800" dirty="0" smtClean="0"/>
              <a:t>п. </a:t>
            </a:r>
            <a:r>
              <a:rPr lang="ru-RU" sz="1800" dirty="0"/>
              <a:t>3 </a:t>
            </a:r>
            <a:r>
              <a:rPr lang="ru-RU" sz="1800" dirty="0" smtClean="0"/>
              <a:t>ст. </a:t>
            </a:r>
            <a:r>
              <a:rPr lang="ru-RU" sz="1800" dirty="0"/>
              <a:t>32 Кодекса, только в том случае, если размер недоимки по </a:t>
            </a:r>
            <a:r>
              <a:rPr lang="ru-RU" sz="1800" dirty="0" smtClean="0"/>
              <a:t>нарушениям</a:t>
            </a:r>
            <a:r>
              <a:rPr lang="ru-RU" sz="1800" dirty="0"/>
              <a:t>, не связанным с дроблением бизнеса, позволяет предполагать факт </a:t>
            </a:r>
            <a:r>
              <a:rPr lang="ru-RU" sz="1800" dirty="0" smtClean="0"/>
              <a:t>совершения </a:t>
            </a:r>
            <a:r>
              <a:rPr lang="ru-RU" sz="1800" dirty="0"/>
              <a:t>нарушения законодательства о налогах и сборах, содержащего признаки преступления. </a:t>
            </a:r>
            <a:endParaRPr lang="ru-RU" sz="1800" dirty="0" smtClean="0"/>
          </a:p>
          <a:p>
            <a:pPr algn="just">
              <a:lnSpc>
                <a:spcPct val="80000"/>
              </a:lnSpc>
            </a:pPr>
            <a:endParaRPr lang="ru-RU" sz="1800" dirty="0" smtClean="0"/>
          </a:p>
          <a:p>
            <a:pPr algn="just">
              <a:lnSpc>
                <a:spcPct val="80000"/>
              </a:lnSpc>
            </a:pPr>
            <a:r>
              <a:rPr lang="ru-RU" sz="1800" dirty="0" smtClean="0"/>
              <a:t>В </a:t>
            </a:r>
            <a:r>
              <a:rPr lang="ru-RU" sz="1800" dirty="0"/>
              <a:t>данном случае при направлении материалов в следственные органы </a:t>
            </a:r>
            <a:r>
              <a:rPr lang="ru-RU" sz="1800" dirty="0" smtClean="0"/>
              <a:t>сопроводительное </a:t>
            </a:r>
            <a:r>
              <a:rPr lang="ru-RU" sz="1800" dirty="0"/>
              <a:t>письмо должно содержать сведения о том, в части каких именно </a:t>
            </a:r>
            <a:r>
              <a:rPr lang="ru-RU" sz="1800" dirty="0" smtClean="0"/>
              <a:t>нарушений </a:t>
            </a:r>
            <a:r>
              <a:rPr lang="ru-RU" sz="1800" dirty="0"/>
              <a:t>решение налогового органа вступило в сил</a:t>
            </a:r>
            <a:endParaRPr lang="ru-RU" sz="1800" b="1" dirty="0" smtClean="0">
              <a:solidFill>
                <a:srgbClr val="C00000"/>
              </a:solidFill>
            </a:endParaRPr>
          </a:p>
        </p:txBody>
      </p:sp>
    </p:spTree>
    <p:extLst>
      <p:ext uri="{BB962C8B-B14F-4D97-AF65-F5344CB8AC3E}">
        <p14:creationId xmlns:p14="http://schemas.microsoft.com/office/powerpoint/2010/main" val="61936857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CustomShape 1"/>
          <p:cNvSpPr/>
          <p:nvPr/>
        </p:nvSpPr>
        <p:spPr>
          <a:xfrm>
            <a:off x="4692240" y="5677200"/>
            <a:ext cx="4197240" cy="1306080"/>
          </a:xfrm>
          <a:prstGeom prst="rect">
            <a:avLst/>
          </a:prstGeom>
          <a:noFill/>
          <a:ln w="9360">
            <a:noFill/>
          </a:ln>
        </p:spPr>
        <p:style>
          <a:lnRef idx="0">
            <a:scrgbClr r="0" g="0" b="0"/>
          </a:lnRef>
          <a:fillRef idx="0">
            <a:scrgbClr r="0" g="0" b="0"/>
          </a:fillRef>
          <a:effectRef idx="0">
            <a:scrgbClr r="0" g="0" b="0"/>
          </a:effectRef>
          <a:fontRef idx="minor"/>
        </p:style>
        <p:txBody>
          <a:bodyPr lIns="95400" tIns="47520" rIns="95400" bIns="47520" anchor="ctr">
            <a:noAutofit/>
          </a:bodyPr>
          <a:lstStyle/>
          <a:p>
            <a:pPr algn="r">
              <a:lnSpc>
                <a:spcPct val="100000"/>
              </a:lnSpc>
            </a:pPr>
            <a:endParaRPr lang="ru-RU" sz="1800" b="0" strike="noStrike" spc="-1">
              <a:latin typeface="Arial"/>
            </a:endParaRPr>
          </a:p>
          <a:p>
            <a:pPr algn="r">
              <a:lnSpc>
                <a:spcPct val="100000"/>
              </a:lnSpc>
            </a:pPr>
            <a:endParaRPr lang="ru-RU" sz="1800" b="0" strike="noStrike" spc="-1">
              <a:latin typeface="Arial"/>
            </a:endParaRPr>
          </a:p>
        </p:txBody>
      </p:sp>
      <p:sp>
        <p:nvSpPr>
          <p:cNvPr id="323" name="CustomShape 2"/>
          <p:cNvSpPr/>
          <p:nvPr/>
        </p:nvSpPr>
        <p:spPr>
          <a:xfrm>
            <a:off x="714960" y="3507120"/>
            <a:ext cx="8101440" cy="1531080"/>
          </a:xfrm>
          <a:prstGeom prst="rect">
            <a:avLst/>
          </a:prstGeom>
          <a:noFill/>
          <a:ln w="9360">
            <a:noFill/>
          </a:ln>
        </p:spPr>
        <p:style>
          <a:lnRef idx="0">
            <a:scrgbClr r="0" g="0" b="0"/>
          </a:lnRef>
          <a:fillRef idx="0">
            <a:scrgbClr r="0" g="0" b="0"/>
          </a:fillRef>
          <a:effectRef idx="0">
            <a:scrgbClr r="0" g="0" b="0"/>
          </a:effectRef>
          <a:fontRef idx="minor"/>
        </p:style>
        <p:txBody>
          <a:bodyPr lIns="95400" tIns="47520" rIns="95400" bIns="47520" anchor="ctr">
            <a:noAutofit/>
          </a:bodyPr>
          <a:lstStyle/>
          <a:p>
            <a:pPr algn="ctr">
              <a:lnSpc>
                <a:spcPct val="150000"/>
              </a:lnSpc>
            </a:pPr>
            <a:r>
              <a:rPr lang="ru-RU" sz="2300" b="1" strike="noStrike" spc="-1" dirty="0">
                <a:solidFill>
                  <a:srgbClr val="FFFFFF"/>
                </a:solidFill>
                <a:latin typeface="Arial Narrow"/>
                <a:ea typeface="DejaVu Sans"/>
              </a:rPr>
              <a:t>Спасибо за внимание!</a:t>
            </a:r>
            <a:r>
              <a:t/>
            </a:r>
            <a:br/>
            <a:endParaRPr lang="ru-RU" sz="23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2</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4" y="406699"/>
            <a:ext cx="8458070"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nSpc>
                <a:spcPct val="80000"/>
              </a:lnSpc>
            </a:pPr>
            <a:r>
              <a:rPr lang="ru-RU" sz="2000" b="1" dirty="0">
                <a:solidFill>
                  <a:srgbClr val="C00000"/>
                </a:solidFill>
              </a:rPr>
              <a:t>Что такое налоговая амнистия дробления бизнеса? </a:t>
            </a:r>
            <a:endParaRPr lang="ru-RU" sz="2000" b="1" dirty="0" smtClean="0">
              <a:solidFill>
                <a:srgbClr val="C00000"/>
              </a:solidFill>
            </a:endParaRPr>
          </a:p>
          <a:p>
            <a:pPr>
              <a:lnSpc>
                <a:spcPct val="80000"/>
              </a:lnSpc>
            </a:pPr>
            <a:endParaRPr lang="ru-RU" sz="800" b="1" dirty="0" smtClean="0">
              <a:solidFill>
                <a:srgbClr val="C00000"/>
              </a:solidFill>
            </a:endParaRPr>
          </a:p>
          <a:p>
            <a:pPr algn="just">
              <a:lnSpc>
                <a:spcPct val="80000"/>
              </a:lnSpc>
            </a:pPr>
            <a:r>
              <a:rPr lang="ru-RU" sz="1800" b="1" dirty="0" smtClean="0">
                <a:solidFill>
                  <a:schemeClr val="tx2"/>
                </a:solidFill>
              </a:rPr>
              <a:t>Налоговая </a:t>
            </a:r>
            <a:r>
              <a:rPr lang="ru-RU" sz="1800" b="1" dirty="0">
                <a:solidFill>
                  <a:schemeClr val="tx2"/>
                </a:solidFill>
              </a:rPr>
              <a:t>амнистия дробления бизнеса </a:t>
            </a:r>
            <a:r>
              <a:rPr lang="ru-RU" sz="1800" dirty="0"/>
              <a:t>— это механизм прекращения </a:t>
            </a:r>
            <a:r>
              <a:rPr lang="ru-RU" sz="1800" dirty="0" smtClean="0"/>
              <a:t>обязанности </a:t>
            </a:r>
            <a:r>
              <a:rPr lang="ru-RU" sz="1800" dirty="0"/>
              <a:t>по уплате налогов, возникшей за налоговые периоды </a:t>
            </a:r>
            <a:r>
              <a:rPr lang="ru-RU" sz="1800" dirty="0" smtClean="0"/>
              <a:t>                 </a:t>
            </a:r>
            <a:r>
              <a:rPr lang="ru-RU" sz="1800" b="1" dirty="0" smtClean="0">
                <a:solidFill>
                  <a:srgbClr val="C00000"/>
                </a:solidFill>
              </a:rPr>
              <a:t>2022 </a:t>
            </a:r>
            <a:r>
              <a:rPr lang="ru-RU" sz="1800" b="1" dirty="0">
                <a:solidFill>
                  <a:srgbClr val="C00000"/>
                </a:solidFill>
              </a:rPr>
              <a:t>— </a:t>
            </a:r>
            <a:r>
              <a:rPr lang="ru-RU" sz="1800" b="1" dirty="0" smtClean="0">
                <a:solidFill>
                  <a:srgbClr val="C00000"/>
                </a:solidFill>
              </a:rPr>
              <a:t>2024гг</a:t>
            </a:r>
            <a:r>
              <a:rPr lang="ru-RU" sz="1800" dirty="0" smtClean="0"/>
              <a:t>., </a:t>
            </a:r>
            <a:r>
              <a:rPr lang="ru-RU" sz="1800" dirty="0"/>
              <a:t>соответствующих пеней и штрафов, предусмотренных </a:t>
            </a:r>
            <a:r>
              <a:rPr lang="ru-RU" sz="1800" dirty="0" smtClean="0"/>
              <a:t>       ст. </a:t>
            </a:r>
            <a:r>
              <a:rPr lang="ru-RU" sz="1800" dirty="0">
                <a:solidFill>
                  <a:srgbClr val="C00000"/>
                </a:solidFill>
              </a:rPr>
              <a:t>119, 120 </a:t>
            </a:r>
            <a:r>
              <a:rPr lang="ru-RU" sz="1800" dirty="0"/>
              <a:t>и</a:t>
            </a:r>
            <a:r>
              <a:rPr lang="ru-RU" sz="1800" dirty="0">
                <a:solidFill>
                  <a:srgbClr val="C00000"/>
                </a:solidFill>
              </a:rPr>
              <a:t> 122 </a:t>
            </a:r>
            <a:r>
              <a:rPr lang="ru-RU" sz="1800" dirty="0" smtClean="0"/>
              <a:t>НК РФ, </a:t>
            </a:r>
            <a:r>
              <a:rPr lang="ru-RU" sz="1800" dirty="0"/>
              <a:t>в части </a:t>
            </a:r>
            <a:r>
              <a:rPr lang="ru-RU" sz="1800" dirty="0" smtClean="0"/>
              <a:t>правонарушений</a:t>
            </a:r>
            <a:r>
              <a:rPr lang="ru-RU" sz="1800" dirty="0"/>
              <a:t>, связанных с фактом дробления бизнеса, при добровольном полном или частичном отказе лицами, участвующими в дроблении, от дробления бизнеса в отношении налоговых периодов </a:t>
            </a:r>
            <a:r>
              <a:rPr lang="ru-RU" sz="1800" b="1" dirty="0">
                <a:solidFill>
                  <a:srgbClr val="C00000"/>
                </a:solidFill>
              </a:rPr>
              <a:t>2025 и </a:t>
            </a:r>
            <a:r>
              <a:rPr lang="ru-RU" sz="1800" b="1" dirty="0" smtClean="0">
                <a:solidFill>
                  <a:srgbClr val="C00000"/>
                </a:solidFill>
              </a:rPr>
              <a:t>2026гг</a:t>
            </a:r>
            <a:r>
              <a:rPr lang="ru-RU" sz="1800" dirty="0" smtClean="0"/>
              <a:t>. </a:t>
            </a:r>
            <a:r>
              <a:rPr lang="ru-RU" sz="1800" dirty="0"/>
              <a:t>с учетом особенностей, </a:t>
            </a:r>
            <a:r>
              <a:rPr lang="ru-RU" sz="1800" dirty="0" smtClean="0"/>
              <a:t>предусмотренных ст. 6 </a:t>
            </a:r>
            <a:r>
              <a:rPr lang="ru-RU" sz="1800" dirty="0"/>
              <a:t>Федерального закона от 12.07.2024 № </a:t>
            </a:r>
            <a:r>
              <a:rPr lang="ru-RU" sz="1800" dirty="0" smtClean="0"/>
              <a:t>176-ФЗ.</a:t>
            </a:r>
          </a:p>
          <a:p>
            <a:pPr algn="just">
              <a:lnSpc>
                <a:spcPct val="80000"/>
              </a:lnSpc>
            </a:pPr>
            <a:endParaRPr lang="ru-RU" sz="800" dirty="0" smtClean="0"/>
          </a:p>
          <a:p>
            <a:pPr>
              <a:lnSpc>
                <a:spcPct val="80000"/>
              </a:lnSpc>
            </a:pPr>
            <a:r>
              <a:rPr lang="ru-RU" sz="2000" b="1" dirty="0">
                <a:solidFill>
                  <a:srgbClr val="C00000"/>
                </a:solidFill>
              </a:rPr>
              <a:t>Что такое дробление бизнеса?</a:t>
            </a:r>
            <a:r>
              <a:rPr lang="ru-RU" sz="2000" dirty="0"/>
              <a:t> </a:t>
            </a:r>
            <a:endParaRPr lang="ru-RU" sz="2000" dirty="0" smtClean="0"/>
          </a:p>
          <a:p>
            <a:pPr>
              <a:lnSpc>
                <a:spcPct val="80000"/>
              </a:lnSpc>
            </a:pPr>
            <a:endParaRPr lang="ru-RU" sz="800" dirty="0" smtClean="0"/>
          </a:p>
          <a:p>
            <a:pPr algn="just">
              <a:lnSpc>
                <a:spcPct val="80000"/>
              </a:lnSpc>
            </a:pPr>
            <a:r>
              <a:rPr lang="ru-RU" sz="1800" b="1" dirty="0" smtClean="0">
                <a:solidFill>
                  <a:schemeClr val="tx2"/>
                </a:solidFill>
              </a:rPr>
              <a:t>Дробление </a:t>
            </a:r>
            <a:r>
              <a:rPr lang="ru-RU" sz="1800" b="1" dirty="0">
                <a:solidFill>
                  <a:schemeClr val="tx2"/>
                </a:solidFill>
              </a:rPr>
              <a:t>бизнеса </a:t>
            </a:r>
            <a:r>
              <a:rPr lang="ru-RU" sz="1800" dirty="0"/>
              <a:t>— это разделение единой предпринимательской деятельности между несколькими формально самостоятельными лицами (организациями, </a:t>
            </a:r>
            <a:r>
              <a:rPr lang="ru-RU" sz="1800" dirty="0" smtClean="0"/>
              <a:t>ИП), </a:t>
            </a:r>
            <a:r>
              <a:rPr lang="ru-RU" sz="1800" dirty="0"/>
              <a:t>в отношении которых осуществляется контроль одними и теми же лицами, направленное </a:t>
            </a:r>
            <a:r>
              <a:rPr lang="ru-RU" sz="1800" dirty="0" smtClean="0"/>
              <a:t>исключитель</a:t>
            </a:r>
            <a:r>
              <a:rPr lang="ru-RU" sz="1800" dirty="0"/>
              <a:t>н</a:t>
            </a:r>
            <a:r>
              <a:rPr lang="ru-RU" sz="1800" dirty="0" smtClean="0"/>
              <a:t>о </a:t>
            </a:r>
            <a:r>
              <a:rPr lang="ru-RU" sz="1800" dirty="0"/>
              <a:t>или преимущественно на занижение сумм налогов путем применения </a:t>
            </a:r>
            <a:r>
              <a:rPr lang="ru-RU" sz="1800" dirty="0" smtClean="0"/>
              <a:t>спецрежимов.</a:t>
            </a:r>
          </a:p>
          <a:p>
            <a:pPr algn="just">
              <a:lnSpc>
                <a:spcPct val="80000"/>
              </a:lnSpc>
            </a:pPr>
            <a:endParaRPr lang="ru-RU" sz="800" dirty="0" smtClean="0"/>
          </a:p>
          <a:p>
            <a:pPr algn="just">
              <a:lnSpc>
                <a:spcPct val="80000"/>
              </a:lnSpc>
            </a:pPr>
            <a:r>
              <a:rPr lang="ru-RU" sz="1800" dirty="0" smtClean="0"/>
              <a:t>Предусмотренное </a:t>
            </a:r>
            <a:r>
              <a:rPr lang="ru-RU" sz="1800" dirty="0"/>
              <a:t>законом понятие «дробления бизнеса» основано на </a:t>
            </a:r>
            <a:r>
              <a:rPr lang="ru-RU" sz="1800" dirty="0" smtClean="0"/>
              <a:t>положениях </a:t>
            </a:r>
            <a:r>
              <a:rPr lang="ru-RU" sz="1800" dirty="0" smtClean="0">
                <a:solidFill>
                  <a:srgbClr val="C00000"/>
                </a:solidFill>
              </a:rPr>
              <a:t>ст. </a:t>
            </a:r>
            <a:r>
              <a:rPr lang="ru-RU" sz="1800" dirty="0">
                <a:solidFill>
                  <a:srgbClr val="C00000"/>
                </a:solidFill>
              </a:rPr>
              <a:t>54.1 НК РФ </a:t>
            </a:r>
            <a:r>
              <a:rPr lang="ru-RU" sz="1800" dirty="0"/>
              <a:t>и сложившейся правоприменительной практике. </a:t>
            </a:r>
            <a:endParaRPr lang="ru-RU" sz="1800" dirty="0" smtClean="0"/>
          </a:p>
          <a:p>
            <a:pPr algn="just">
              <a:lnSpc>
                <a:spcPct val="80000"/>
              </a:lnSpc>
            </a:pPr>
            <a:endParaRPr lang="ru-RU" sz="800" dirty="0" smtClean="0"/>
          </a:p>
          <a:p>
            <a:pPr algn="just">
              <a:lnSpc>
                <a:spcPct val="80000"/>
              </a:lnSpc>
            </a:pPr>
            <a:r>
              <a:rPr lang="ru-RU" sz="1800" dirty="0" smtClean="0"/>
              <a:t>Предпринимательская </a:t>
            </a:r>
            <a:r>
              <a:rPr lang="ru-RU" sz="1800" dirty="0"/>
              <a:t>деятельность конкретного налогоплательщика может быть квалифицирована налоговыми органами как осуществляемая с применением схемы дробления бизнеса только в результате исследования всех фактических обстоятельств ведения деятельности таким налогоплательщиком и его </a:t>
            </a:r>
            <a:r>
              <a:rPr lang="ru-RU" sz="1800" dirty="0" smtClean="0"/>
              <a:t>взаимозависимыми </a:t>
            </a:r>
            <a:r>
              <a:rPr lang="ru-RU" sz="1800" dirty="0"/>
              <a:t>лицами на основании доказательств, в совокупности </a:t>
            </a:r>
            <a:r>
              <a:rPr lang="ru-RU" sz="1800" dirty="0" smtClean="0"/>
              <a:t>свидетельству</a:t>
            </a:r>
            <a:r>
              <a:rPr lang="ru-RU" sz="1800" dirty="0"/>
              <a:t>ю</a:t>
            </a:r>
            <a:r>
              <a:rPr lang="ru-RU" sz="1800" dirty="0" smtClean="0"/>
              <a:t>щих </a:t>
            </a:r>
            <a:r>
              <a:rPr lang="ru-RU" sz="1800" dirty="0"/>
              <a:t>о ведении единой предпринимательской деятельности и намерении лица получить необоснованную налоговую </a:t>
            </a:r>
            <a:r>
              <a:rPr lang="ru-RU" sz="1800" dirty="0" smtClean="0"/>
              <a:t>экономию. </a:t>
            </a:r>
          </a:p>
        </p:txBody>
      </p:sp>
    </p:spTree>
    <p:extLst>
      <p:ext uri="{BB962C8B-B14F-4D97-AF65-F5344CB8AC3E}">
        <p14:creationId xmlns:p14="http://schemas.microsoft.com/office/powerpoint/2010/main" val="373109513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3</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4" y="406699"/>
            <a:ext cx="8458070"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nSpc>
                <a:spcPct val="80000"/>
              </a:lnSpc>
            </a:pPr>
            <a:r>
              <a:rPr lang="ru-RU" sz="1800" b="1" dirty="0">
                <a:solidFill>
                  <a:srgbClr val="C00000"/>
                </a:solidFill>
              </a:rPr>
              <a:t>Что такое единая предпринимательская деятельность при дроблении </a:t>
            </a:r>
            <a:r>
              <a:rPr lang="ru-RU" sz="1800" b="1" dirty="0" smtClean="0">
                <a:solidFill>
                  <a:srgbClr val="C00000"/>
                </a:solidFill>
              </a:rPr>
              <a:t>бизнеса?</a:t>
            </a:r>
          </a:p>
          <a:p>
            <a:pPr>
              <a:lnSpc>
                <a:spcPct val="80000"/>
              </a:lnSpc>
            </a:pPr>
            <a:endParaRPr lang="ru-RU" sz="1800" b="1" dirty="0" smtClean="0">
              <a:solidFill>
                <a:srgbClr val="C00000"/>
              </a:solidFill>
            </a:endParaRPr>
          </a:p>
          <a:p>
            <a:pPr algn="just">
              <a:lnSpc>
                <a:spcPct val="80000"/>
              </a:lnSpc>
            </a:pPr>
            <a:r>
              <a:rPr lang="ru-RU" sz="1800" dirty="0"/>
              <a:t>Под единой предпринимательской деятельностью </a:t>
            </a:r>
            <a:r>
              <a:rPr lang="ru-RU" sz="1800" dirty="0" smtClean="0"/>
              <a:t>понимается </a:t>
            </a:r>
            <a:r>
              <a:rPr lang="ru-RU" sz="1800" dirty="0"/>
              <a:t>деятельность как единого хозяйствующего субъекта </a:t>
            </a:r>
            <a:r>
              <a:rPr lang="ru-RU" sz="1800" dirty="0" smtClean="0"/>
              <a:t>не скольких </a:t>
            </a:r>
            <a:r>
              <a:rPr lang="ru-RU" sz="1800" dirty="0"/>
              <a:t>формально самостоятельных лиц (организаций, </a:t>
            </a:r>
            <a:r>
              <a:rPr lang="ru-RU" sz="1800" dirty="0" smtClean="0"/>
              <a:t>ИП), </a:t>
            </a:r>
            <a:r>
              <a:rPr lang="ru-RU" sz="1800" dirty="0"/>
              <a:t>в отношении которых осуществляется контроль одними и теми же лицами. </a:t>
            </a:r>
            <a:endParaRPr lang="ru-RU" sz="1800" dirty="0" smtClean="0"/>
          </a:p>
          <a:p>
            <a:pPr algn="just">
              <a:lnSpc>
                <a:spcPct val="80000"/>
              </a:lnSpc>
            </a:pPr>
            <a:endParaRPr lang="ru-RU" sz="1800" dirty="0" smtClean="0"/>
          </a:p>
          <a:p>
            <a:pPr algn="just">
              <a:lnSpc>
                <a:spcPct val="80000"/>
              </a:lnSpc>
            </a:pPr>
            <a:r>
              <a:rPr lang="ru-RU" sz="1800" dirty="0">
                <a:solidFill>
                  <a:srgbClr val="C00000"/>
                </a:solidFill>
              </a:rPr>
              <a:t>Обратите внимание! </a:t>
            </a:r>
            <a:r>
              <a:rPr lang="ru-RU" sz="1800" dirty="0"/>
              <a:t>Больше информации о примерах из судебной практики, в которых судами установлено разделение единой деятельности между несколькими формально самостоятельными лицами, приведено в письме ФНС России от 16.07.2024 № БВ-4- 7/8051</a:t>
            </a:r>
            <a:r>
              <a:rPr lang="ru-RU" sz="1800" dirty="0" smtClean="0"/>
              <a:t>@.</a:t>
            </a:r>
          </a:p>
          <a:p>
            <a:pPr algn="just">
              <a:lnSpc>
                <a:spcPct val="80000"/>
              </a:lnSpc>
            </a:pPr>
            <a:endParaRPr lang="ru-RU" sz="1800" dirty="0" smtClean="0"/>
          </a:p>
          <a:p>
            <a:pPr algn="just">
              <a:lnSpc>
                <a:spcPct val="80000"/>
              </a:lnSpc>
            </a:pPr>
            <a:r>
              <a:rPr lang="ru-RU" sz="1800" b="1" dirty="0">
                <a:solidFill>
                  <a:srgbClr val="C00000"/>
                </a:solidFill>
              </a:rPr>
              <a:t>Кто такие контролирующие лица в контексте дробления бизнеса? </a:t>
            </a:r>
            <a:endParaRPr lang="ru-RU" sz="1800" b="1" dirty="0" smtClean="0">
              <a:solidFill>
                <a:srgbClr val="C00000"/>
              </a:solidFill>
            </a:endParaRPr>
          </a:p>
          <a:p>
            <a:pPr algn="just">
              <a:lnSpc>
                <a:spcPct val="80000"/>
              </a:lnSpc>
            </a:pPr>
            <a:endParaRPr lang="ru-RU" sz="1800" b="1" dirty="0" smtClean="0">
              <a:solidFill>
                <a:srgbClr val="C00000"/>
              </a:solidFill>
            </a:endParaRPr>
          </a:p>
          <a:p>
            <a:pPr algn="just">
              <a:lnSpc>
                <a:spcPct val="80000"/>
              </a:lnSpc>
            </a:pPr>
            <a:r>
              <a:rPr lang="ru-RU" sz="1800" dirty="0" smtClean="0"/>
              <a:t>в </a:t>
            </a:r>
            <a:r>
              <a:rPr lang="ru-RU" sz="1800" dirty="0"/>
              <a:t>качестве ключевого признака дробления бизнеса обозначено осуществление контроля деятельности </a:t>
            </a:r>
            <a:r>
              <a:rPr lang="ru-RU" sz="1800" dirty="0" smtClean="0"/>
              <a:t>формально самостоятельных </a:t>
            </a:r>
            <a:r>
              <a:rPr lang="ru-RU" sz="1800" dirty="0"/>
              <a:t>лиц (организаций, </a:t>
            </a:r>
            <a:r>
              <a:rPr lang="ru-RU" sz="1800" dirty="0" smtClean="0"/>
              <a:t>ИП) </a:t>
            </a:r>
            <a:r>
              <a:rPr lang="ru-RU" sz="1800" dirty="0"/>
              <a:t>одними и теми же лицами. </a:t>
            </a:r>
            <a:endParaRPr lang="ru-RU" sz="1800" dirty="0" smtClean="0"/>
          </a:p>
          <a:p>
            <a:pPr algn="just">
              <a:lnSpc>
                <a:spcPct val="80000"/>
              </a:lnSpc>
            </a:pPr>
            <a:endParaRPr lang="ru-RU" sz="1800" dirty="0" smtClean="0"/>
          </a:p>
          <a:p>
            <a:pPr algn="just">
              <a:lnSpc>
                <a:spcPct val="80000"/>
              </a:lnSpc>
            </a:pPr>
            <a:r>
              <a:rPr lang="ru-RU" sz="1800" dirty="0" smtClean="0"/>
              <a:t>Под </a:t>
            </a:r>
            <a:r>
              <a:rPr lang="ru-RU" sz="1800" dirty="0"/>
              <a:t>контролирующими лицами в контексте дробления бизнеса могут пониматься лица, определяющие принятие управленческих решений, а также иным образом влияющие на результаты предпринимательской деятельности формально </a:t>
            </a:r>
            <a:r>
              <a:rPr lang="ru-RU" sz="1800" dirty="0" smtClean="0"/>
              <a:t>самостоятельных </a:t>
            </a:r>
            <a:r>
              <a:rPr lang="ru-RU" sz="1800" dirty="0"/>
              <a:t>лиц. Для установления критерия контроля при дроблении бизнеса налоговыми </a:t>
            </a:r>
            <a:r>
              <a:rPr lang="ru-RU" sz="1800" dirty="0" smtClean="0"/>
              <a:t>органами </a:t>
            </a:r>
            <a:r>
              <a:rPr lang="ru-RU" sz="1800" dirty="0"/>
              <a:t>может учитываться фактический выгодоприобретатель (</a:t>
            </a:r>
            <a:r>
              <a:rPr lang="ru-RU" sz="1800" dirty="0" smtClean="0"/>
              <a:t>выгодоприобретатели</a:t>
            </a:r>
            <a:r>
              <a:rPr lang="ru-RU" sz="1800" dirty="0"/>
              <a:t>), оказывающий влияние на результаты деятельности формально </a:t>
            </a:r>
            <a:r>
              <a:rPr lang="ru-RU" sz="1800" dirty="0" smtClean="0"/>
              <a:t>самостоятель</a:t>
            </a:r>
            <a:r>
              <a:rPr lang="ru-RU" sz="1800" dirty="0"/>
              <a:t>н</a:t>
            </a:r>
            <a:r>
              <a:rPr lang="ru-RU" sz="1800" dirty="0" smtClean="0"/>
              <a:t>ых </a:t>
            </a:r>
            <a:r>
              <a:rPr lang="ru-RU" sz="1800" dirty="0"/>
              <a:t>лиц и осуществляющий ее </a:t>
            </a:r>
            <a:r>
              <a:rPr lang="ru-RU" sz="1800" dirty="0" smtClean="0"/>
              <a:t>контроль.</a:t>
            </a:r>
            <a:endParaRPr lang="ru-RU" sz="1800" b="1" dirty="0" smtClean="0">
              <a:solidFill>
                <a:srgbClr val="C00000"/>
              </a:solidFill>
            </a:endParaRPr>
          </a:p>
        </p:txBody>
      </p:sp>
    </p:spTree>
    <p:extLst>
      <p:ext uri="{BB962C8B-B14F-4D97-AF65-F5344CB8AC3E}">
        <p14:creationId xmlns:p14="http://schemas.microsoft.com/office/powerpoint/2010/main" val="86275162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4</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4" y="406699"/>
            <a:ext cx="8458070"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nSpc>
                <a:spcPct val="80000"/>
              </a:lnSpc>
            </a:pPr>
            <a:r>
              <a:rPr lang="ru-RU" sz="2000" b="1" dirty="0" smtClean="0">
                <a:solidFill>
                  <a:srgbClr val="C00000"/>
                </a:solidFill>
              </a:rPr>
              <a:t>Какие </a:t>
            </a:r>
            <a:r>
              <a:rPr lang="ru-RU" sz="2000" b="1" dirty="0">
                <a:solidFill>
                  <a:srgbClr val="C00000"/>
                </a:solidFill>
              </a:rPr>
              <a:t>способы добровольного отказа от дробления бизнеса возможны? </a:t>
            </a:r>
            <a:endParaRPr lang="ru-RU" sz="2000" b="1" dirty="0" smtClean="0">
              <a:solidFill>
                <a:srgbClr val="C00000"/>
              </a:solidFill>
            </a:endParaRPr>
          </a:p>
          <a:p>
            <a:pPr>
              <a:lnSpc>
                <a:spcPct val="80000"/>
              </a:lnSpc>
            </a:pPr>
            <a:endParaRPr lang="ru-RU" sz="2000" b="1" dirty="0" smtClean="0">
              <a:solidFill>
                <a:srgbClr val="C00000"/>
              </a:solidFill>
            </a:endParaRPr>
          </a:p>
          <a:p>
            <a:pPr algn="just">
              <a:lnSpc>
                <a:spcPct val="80000"/>
              </a:lnSpc>
            </a:pPr>
            <a:r>
              <a:rPr lang="ru-RU" sz="1800" dirty="0" smtClean="0"/>
              <a:t>Добровольный </a:t>
            </a:r>
            <a:r>
              <a:rPr lang="ru-RU" sz="1800" dirty="0"/>
              <a:t>отказ от дробления бизнеса — исчисление и уплата лицами, </a:t>
            </a:r>
            <a:r>
              <a:rPr lang="ru-RU" sz="1800" dirty="0" smtClean="0"/>
              <a:t>участвовавшими </a:t>
            </a:r>
            <a:r>
              <a:rPr lang="ru-RU" sz="1800" dirty="0"/>
              <a:t>в дроблении бизнеса, налогов в размере, определенном в </a:t>
            </a:r>
            <a:r>
              <a:rPr lang="ru-RU" sz="1800" dirty="0" smtClean="0"/>
              <a:t>результате </a:t>
            </a:r>
            <a:r>
              <a:rPr lang="ru-RU" sz="1800" dirty="0"/>
              <a:t>консолидации по всей группе лиц доходов и (или) других показателей, </a:t>
            </a:r>
            <a:r>
              <a:rPr lang="ru-RU" sz="1800" dirty="0" smtClean="0"/>
              <a:t>соблюдение </a:t>
            </a:r>
            <a:r>
              <a:rPr lang="ru-RU" sz="1800" dirty="0"/>
              <a:t>которых является условием для применения </a:t>
            </a:r>
            <a:r>
              <a:rPr lang="ru-RU" sz="1800" dirty="0" smtClean="0"/>
              <a:t>спецрежимов .</a:t>
            </a:r>
          </a:p>
          <a:p>
            <a:pPr algn="just">
              <a:lnSpc>
                <a:spcPct val="80000"/>
              </a:lnSpc>
            </a:pPr>
            <a:endParaRPr lang="ru-RU" sz="1800" dirty="0" smtClean="0"/>
          </a:p>
          <a:p>
            <a:pPr algn="just">
              <a:lnSpc>
                <a:spcPct val="80000"/>
              </a:lnSpc>
            </a:pPr>
            <a:r>
              <a:rPr lang="ru-RU" sz="1800" dirty="0" smtClean="0"/>
              <a:t>Перечень </a:t>
            </a:r>
            <a:r>
              <a:rPr lang="ru-RU" sz="1800" dirty="0"/>
              <a:t>способов добровольного отказа от дробления бизнеса не ограничен. </a:t>
            </a:r>
            <a:endParaRPr lang="ru-RU" sz="1800" dirty="0" smtClean="0"/>
          </a:p>
          <a:p>
            <a:pPr algn="just">
              <a:lnSpc>
                <a:spcPct val="80000"/>
              </a:lnSpc>
            </a:pPr>
            <a:endParaRPr lang="ru-RU" sz="1800" dirty="0"/>
          </a:p>
          <a:p>
            <a:pPr algn="just">
              <a:lnSpc>
                <a:spcPct val="80000"/>
              </a:lnSpc>
            </a:pPr>
            <a:r>
              <a:rPr lang="ru-RU" sz="1800" dirty="0" smtClean="0"/>
              <a:t>Добровольный </a:t>
            </a:r>
            <a:r>
              <a:rPr lang="ru-RU" sz="1800" dirty="0"/>
              <a:t>отказ от дробления бизнеса без изменения организационной структуры бизнеса может осуществляться, в частности, путем: </a:t>
            </a:r>
            <a:endParaRPr lang="ru-RU" sz="1800" dirty="0" smtClean="0"/>
          </a:p>
          <a:p>
            <a:pPr marL="285750" indent="-285750" algn="just">
              <a:lnSpc>
                <a:spcPct val="80000"/>
              </a:lnSpc>
              <a:buFontTx/>
              <a:buChar char="-"/>
            </a:pPr>
            <a:r>
              <a:rPr lang="ru-RU" sz="1800" dirty="0" smtClean="0"/>
              <a:t>перехода </a:t>
            </a:r>
            <a:r>
              <a:rPr lang="ru-RU" sz="1800" dirty="0"/>
              <a:t>формально самостоятельных участников дробления бизнеса на </a:t>
            </a:r>
            <a:r>
              <a:rPr lang="ru-RU" sz="1800" dirty="0" smtClean="0"/>
              <a:t>общую </a:t>
            </a:r>
            <a:r>
              <a:rPr lang="ru-RU" sz="1800" dirty="0"/>
              <a:t>систему налогообложения; </a:t>
            </a:r>
            <a:endParaRPr lang="ru-RU" sz="1800" dirty="0" smtClean="0"/>
          </a:p>
          <a:p>
            <a:pPr marL="285750" indent="-285750" algn="just">
              <a:lnSpc>
                <a:spcPct val="80000"/>
              </a:lnSpc>
              <a:buFontTx/>
              <a:buChar char="-"/>
            </a:pPr>
            <a:r>
              <a:rPr lang="ru-RU" sz="1800" dirty="0" smtClean="0"/>
              <a:t>фактического </a:t>
            </a:r>
            <a:r>
              <a:rPr lang="ru-RU" sz="1800" dirty="0"/>
              <a:t>перевода деятельности на одно из лиц </a:t>
            </a:r>
            <a:r>
              <a:rPr lang="ru-RU" sz="1800" dirty="0" smtClean="0"/>
              <a:t>группы.</a:t>
            </a:r>
          </a:p>
          <a:p>
            <a:pPr algn="just">
              <a:lnSpc>
                <a:spcPct val="80000"/>
              </a:lnSpc>
            </a:pPr>
            <a:endParaRPr lang="ru-RU" sz="1800" dirty="0" smtClean="0"/>
          </a:p>
          <a:p>
            <a:pPr algn="just">
              <a:lnSpc>
                <a:spcPct val="80000"/>
              </a:lnSpc>
            </a:pPr>
            <a:r>
              <a:rPr lang="ru-RU" sz="1800" dirty="0" smtClean="0"/>
              <a:t>Добровольный </a:t>
            </a:r>
            <a:r>
              <a:rPr lang="ru-RU" sz="1800" dirty="0"/>
              <a:t>отказ от дробления бизнеса путем изменения организационной структуры бизнеса может осуществляться, в частности, путем</a:t>
            </a:r>
            <a:r>
              <a:rPr lang="ru-RU" sz="1800" dirty="0" smtClean="0"/>
              <a:t>:</a:t>
            </a:r>
          </a:p>
          <a:p>
            <a:pPr marL="285750" indent="-285750" algn="just">
              <a:lnSpc>
                <a:spcPct val="80000"/>
              </a:lnSpc>
              <a:buFontTx/>
              <a:buChar char="-"/>
            </a:pPr>
            <a:r>
              <a:rPr lang="ru-RU" sz="1800" dirty="0" smtClean="0"/>
              <a:t>объединения </a:t>
            </a:r>
            <a:r>
              <a:rPr lang="ru-RU" sz="1800" dirty="0"/>
              <a:t>формально самостоятельных юридических лиц в одно </a:t>
            </a:r>
            <a:r>
              <a:rPr lang="ru-RU" sz="1800" dirty="0" smtClean="0"/>
              <a:t>юридическое </a:t>
            </a:r>
            <a:r>
              <a:rPr lang="ru-RU" sz="1800" dirty="0"/>
              <a:t>лицо с возможным созданием по месту ведения ими </a:t>
            </a:r>
            <a:r>
              <a:rPr lang="ru-RU" sz="1800" dirty="0" smtClean="0"/>
              <a:t>предприниматель</a:t>
            </a:r>
            <a:r>
              <a:rPr lang="ru-RU" sz="1800" dirty="0"/>
              <a:t>с</a:t>
            </a:r>
            <a:r>
              <a:rPr lang="ru-RU" sz="1800" dirty="0" smtClean="0"/>
              <a:t>кой </a:t>
            </a:r>
            <a:r>
              <a:rPr lang="ru-RU" sz="1800" dirty="0"/>
              <a:t>деятельности обособленных подразделений этой организации; </a:t>
            </a:r>
            <a:endParaRPr lang="ru-RU" sz="1800" dirty="0" smtClean="0"/>
          </a:p>
          <a:p>
            <a:pPr marL="285750" indent="-285750" algn="just">
              <a:lnSpc>
                <a:spcPct val="80000"/>
              </a:lnSpc>
              <a:buFontTx/>
              <a:buChar char="-"/>
            </a:pPr>
            <a:r>
              <a:rPr lang="ru-RU" sz="1800" dirty="0" smtClean="0"/>
              <a:t> </a:t>
            </a:r>
            <a:r>
              <a:rPr lang="ru-RU" sz="1800" dirty="0"/>
              <a:t>полного отчуждения акций (долей) юридических лиц, входящих в группу лиц, иным независимым лицам. При этом группа лиц перестает вести деятельность как единый хозяйствующий </a:t>
            </a:r>
            <a:r>
              <a:rPr lang="ru-RU" sz="1800" dirty="0" smtClean="0"/>
              <a:t>субъект.</a:t>
            </a:r>
            <a:endParaRPr lang="ru-RU" sz="1800" b="1" dirty="0" smtClean="0">
              <a:solidFill>
                <a:srgbClr val="C00000"/>
              </a:solidFill>
            </a:endParaRPr>
          </a:p>
        </p:txBody>
      </p:sp>
    </p:spTree>
    <p:extLst>
      <p:ext uri="{BB962C8B-B14F-4D97-AF65-F5344CB8AC3E}">
        <p14:creationId xmlns:p14="http://schemas.microsoft.com/office/powerpoint/2010/main" val="318743685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5</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4" y="406699"/>
            <a:ext cx="8458070"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nSpc>
                <a:spcPct val="80000"/>
              </a:lnSpc>
            </a:pPr>
            <a:r>
              <a:rPr lang="ru-RU" sz="2000" b="1" dirty="0">
                <a:solidFill>
                  <a:srgbClr val="C00000"/>
                </a:solidFill>
              </a:rPr>
              <a:t>Чем руководствуются налоговые органы, доказывая дробление бизнеса</a:t>
            </a:r>
            <a:r>
              <a:rPr lang="ru-RU" sz="2000" b="1" dirty="0" smtClean="0">
                <a:solidFill>
                  <a:srgbClr val="C00000"/>
                </a:solidFill>
              </a:rPr>
              <a:t>?</a:t>
            </a:r>
          </a:p>
          <a:p>
            <a:pPr algn="just">
              <a:lnSpc>
                <a:spcPct val="80000"/>
              </a:lnSpc>
            </a:pPr>
            <a:r>
              <a:rPr lang="ru-RU" sz="1800" dirty="0" smtClean="0"/>
              <a:t>При </a:t>
            </a:r>
            <a:r>
              <a:rPr lang="ru-RU" sz="1800" dirty="0"/>
              <a:t>проведении налоговых проверок и выявлении такого способа уклонения от уплаты налогов как дробление бизнеса налоговые органы руководствуются: </a:t>
            </a:r>
            <a:endParaRPr lang="ru-RU" sz="1800" dirty="0" smtClean="0"/>
          </a:p>
          <a:p>
            <a:pPr marL="285750" indent="-285750" algn="just">
              <a:lnSpc>
                <a:spcPct val="80000"/>
              </a:lnSpc>
              <a:buFontTx/>
              <a:buChar char="-"/>
            </a:pPr>
            <a:r>
              <a:rPr lang="ru-RU" sz="1800" dirty="0" smtClean="0"/>
              <a:t>общими </a:t>
            </a:r>
            <a:r>
              <a:rPr lang="ru-RU" sz="1800" dirty="0"/>
              <a:t>подходами к доказыванию наличия признаков дробления </a:t>
            </a:r>
            <a:r>
              <a:rPr lang="ru-RU" sz="1800" dirty="0" smtClean="0"/>
              <a:t>бизнеса </a:t>
            </a:r>
            <a:r>
              <a:rPr lang="ru-RU" sz="1800" dirty="0"/>
              <a:t>в действиях налогоплательщиков, основанными на анализе судебной практики, изложенными в обзорах судебной практики (письма ФНС России от 16.07.2024 № БВ-4-7/8051@, от 11.08.2017 № СА-4-7/15895@), в </a:t>
            </a:r>
            <a:r>
              <a:rPr lang="ru-RU" sz="1800" dirty="0" smtClean="0"/>
              <a:t>разъяснениях </a:t>
            </a:r>
            <a:r>
              <a:rPr lang="ru-RU" sz="1800" dirty="0"/>
              <a:t>о применении положений статьи 54.1 Кодекса (письмо ФНС России от 10.03.2021 № БВ-4-7/3060@), письме ФНС России от 17.03.2022 № СД-4- 2/3289@ «О налоговых преимуществах, установленных для IT-бизнеса»; </a:t>
            </a:r>
            <a:endParaRPr lang="ru-RU" sz="1800" dirty="0" smtClean="0"/>
          </a:p>
          <a:p>
            <a:pPr marL="285750" indent="-285750" algn="just">
              <a:lnSpc>
                <a:spcPct val="80000"/>
              </a:lnSpc>
              <a:buFontTx/>
              <a:buChar char="-"/>
            </a:pPr>
            <a:r>
              <a:rPr lang="ru-RU" sz="1800" dirty="0" smtClean="0"/>
              <a:t>актуальными </a:t>
            </a:r>
            <a:r>
              <a:rPr lang="ru-RU" sz="1800" dirty="0"/>
              <a:t>правовыми позициями Верховного Суда Российской Федерации, отраженными в пунктах 11 — 14 Обзора практики применения арбитражными судами положений законодательства о налогах и сборах, связанных с оценкой обоснованности налоговой выгоды, утвержденного Президиумом Верховного Суда Российской Федерации 13.12.2023, пункте 4 Обзора практики </a:t>
            </a:r>
            <a:r>
              <a:rPr lang="ru-RU" sz="1800" dirty="0" smtClean="0"/>
              <a:t>рассмотре</a:t>
            </a:r>
            <a:r>
              <a:rPr lang="ru-RU" sz="1800" dirty="0"/>
              <a:t>н</a:t>
            </a:r>
            <a:r>
              <a:rPr lang="ru-RU" sz="1800" dirty="0" smtClean="0"/>
              <a:t>ия </a:t>
            </a:r>
            <a:r>
              <a:rPr lang="ru-RU" sz="1800" dirty="0"/>
              <a:t>судами дел, связанных с применением глав 26.2 и 26.5 </a:t>
            </a:r>
            <a:r>
              <a:rPr lang="ru-RU" sz="1800" dirty="0" smtClean="0"/>
              <a:t>НК РФ </a:t>
            </a:r>
            <a:r>
              <a:rPr lang="ru-RU" sz="1800" dirty="0"/>
              <a:t>в отношении </a:t>
            </a:r>
            <a:r>
              <a:rPr lang="ru-RU" sz="1800" dirty="0" smtClean="0"/>
              <a:t>субъектов </a:t>
            </a:r>
            <a:r>
              <a:rPr lang="ru-RU" sz="1800" dirty="0"/>
              <a:t>малого и среднего </a:t>
            </a:r>
            <a:r>
              <a:rPr lang="ru-RU" sz="1800" dirty="0" smtClean="0"/>
              <a:t>предпринимательства</a:t>
            </a:r>
            <a:r>
              <a:rPr lang="ru-RU" sz="1800" dirty="0"/>
              <a:t>, утвержденного Президиумом Верховного Суда </a:t>
            </a:r>
            <a:r>
              <a:rPr lang="ru-RU" sz="1800" dirty="0" smtClean="0"/>
              <a:t>РФ </a:t>
            </a:r>
            <a:r>
              <a:rPr lang="ru-RU" sz="1800" dirty="0"/>
              <a:t>04.07.2018</a:t>
            </a:r>
            <a:r>
              <a:rPr lang="ru-RU" sz="1800" dirty="0" smtClean="0"/>
              <a:t>;</a:t>
            </a:r>
          </a:p>
          <a:p>
            <a:pPr marL="285750" indent="-285750" algn="just">
              <a:lnSpc>
                <a:spcPct val="80000"/>
              </a:lnSpc>
              <a:buFontTx/>
              <a:buChar char="-"/>
            </a:pPr>
            <a:r>
              <a:rPr lang="ru-RU" sz="1800" dirty="0" smtClean="0"/>
              <a:t>складывающейся </a:t>
            </a:r>
            <a:r>
              <a:rPr lang="ru-RU" sz="1800" dirty="0"/>
              <a:t>на основе данных подходов судебной практикой разрешения налоговых споров арбитражными судами</a:t>
            </a:r>
            <a:r>
              <a:rPr lang="ru-RU" sz="1800" dirty="0" smtClean="0"/>
              <a:t>.</a:t>
            </a:r>
          </a:p>
          <a:p>
            <a:pPr algn="just">
              <a:lnSpc>
                <a:spcPct val="80000"/>
              </a:lnSpc>
            </a:pPr>
            <a:endParaRPr lang="ru-RU" sz="1800" dirty="0"/>
          </a:p>
          <a:p>
            <a:pPr algn="just">
              <a:lnSpc>
                <a:spcPct val="80000"/>
              </a:lnSpc>
            </a:pPr>
            <a:r>
              <a:rPr lang="ru-RU" sz="1800" dirty="0" smtClean="0"/>
              <a:t>Основания </a:t>
            </a:r>
            <a:r>
              <a:rPr lang="ru-RU" sz="1800" dirty="0"/>
              <a:t>вменения схемы дробления бизнеса устанавливаются налоговыми органами применительно к фактическим обстоятельствам деятельности группы формально самостоятельных лиц в каждом конкретном случае</a:t>
            </a:r>
            <a:endParaRPr lang="ru-RU" sz="1800" b="1" dirty="0" smtClean="0">
              <a:solidFill>
                <a:srgbClr val="C00000"/>
              </a:solidFill>
            </a:endParaRPr>
          </a:p>
        </p:txBody>
      </p:sp>
    </p:spTree>
    <p:extLst>
      <p:ext uri="{BB962C8B-B14F-4D97-AF65-F5344CB8AC3E}">
        <p14:creationId xmlns:p14="http://schemas.microsoft.com/office/powerpoint/2010/main" val="545784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6</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62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nSpc>
                <a:spcPct val="80000"/>
              </a:lnSpc>
            </a:pPr>
            <a:r>
              <a:rPr lang="ru-RU" b="1" dirty="0">
                <a:solidFill>
                  <a:srgbClr val="C00000"/>
                </a:solidFill>
              </a:rPr>
              <a:t>Имеет ли налогоплательщик право на амнистию, если дробление бизнеса описано в акте налоговой проверки без использования слов «дробление бизнеса</a:t>
            </a:r>
            <a:r>
              <a:rPr lang="ru-RU" b="1" dirty="0" smtClean="0">
                <a:solidFill>
                  <a:srgbClr val="C00000"/>
                </a:solidFill>
              </a:rPr>
              <a:t>»?</a:t>
            </a:r>
          </a:p>
          <a:p>
            <a:pPr algn="just">
              <a:lnSpc>
                <a:spcPct val="80000"/>
              </a:lnSpc>
            </a:pPr>
            <a:r>
              <a:rPr lang="ru-RU" sz="1500" dirty="0" smtClean="0"/>
              <a:t>Правонарушения</a:t>
            </a:r>
            <a:r>
              <a:rPr lang="ru-RU" sz="1500" dirty="0"/>
              <a:t>, связанные с дроблением бизнеса, отличаются от иных </a:t>
            </a:r>
            <a:r>
              <a:rPr lang="ru-RU" sz="1500" dirty="0" smtClean="0"/>
              <a:t>налоговых </a:t>
            </a:r>
            <a:r>
              <a:rPr lang="ru-RU" sz="1500" dirty="0"/>
              <a:t>правонарушений особым порядком определения размера действительных налоговых обязательств налогоплательщика: доначисление налогов в акте </a:t>
            </a:r>
            <a:r>
              <a:rPr lang="ru-RU" sz="1500" dirty="0" smtClean="0"/>
              <a:t>налоговой </a:t>
            </a:r>
            <a:r>
              <a:rPr lang="ru-RU" sz="1500" dirty="0"/>
              <a:t>проверки и решении по ее результатам в связи с дроблением бизнеса </a:t>
            </a:r>
            <a:r>
              <a:rPr lang="ru-RU" sz="1500" dirty="0" smtClean="0"/>
              <a:t>осуществляется </a:t>
            </a:r>
            <a:r>
              <a:rPr lang="ru-RU" sz="1500" dirty="0"/>
              <a:t>в размере, определенном в результате консолидации по всем </a:t>
            </a:r>
            <a:r>
              <a:rPr lang="ru-RU" sz="1500" dirty="0" smtClean="0"/>
              <a:t>участникам </a:t>
            </a:r>
            <a:r>
              <a:rPr lang="ru-RU" sz="1500" dirty="0"/>
              <a:t>схемы доходов и (или) других показателей, соблюдение которых является условием для применения </a:t>
            </a:r>
            <a:r>
              <a:rPr lang="ru-RU" sz="1500" dirty="0" smtClean="0"/>
              <a:t>спецрежимов . </a:t>
            </a:r>
          </a:p>
          <a:p>
            <a:pPr algn="just">
              <a:lnSpc>
                <a:spcPct val="80000"/>
              </a:lnSpc>
            </a:pPr>
            <a:endParaRPr lang="ru-RU" sz="500" dirty="0" smtClean="0"/>
          </a:p>
          <a:p>
            <a:pPr algn="just">
              <a:lnSpc>
                <a:spcPct val="80000"/>
              </a:lnSpc>
            </a:pPr>
            <a:r>
              <a:rPr lang="ru-RU" sz="1500" dirty="0" smtClean="0"/>
              <a:t>Использование </a:t>
            </a:r>
            <a:r>
              <a:rPr lang="ru-RU" sz="1500" dirty="0"/>
              <a:t>либо неиспользование в тексте акта налоговой проверки и (или) решения, принимаемого по итогам </a:t>
            </a:r>
            <a:r>
              <a:rPr lang="ru-RU" sz="1500" dirty="0" smtClean="0"/>
              <a:t>налоговой </a:t>
            </a:r>
            <a:r>
              <a:rPr lang="ru-RU" sz="1500" dirty="0"/>
              <a:t>проверки, формулировки «дробление бизнеса» не ограничивает право налогоплательщиков на </a:t>
            </a:r>
            <a:r>
              <a:rPr lang="ru-RU" sz="1500" dirty="0" smtClean="0"/>
              <a:t>амнистию.</a:t>
            </a:r>
          </a:p>
          <a:p>
            <a:pPr>
              <a:lnSpc>
                <a:spcPct val="80000"/>
              </a:lnSpc>
            </a:pPr>
            <a:endParaRPr lang="ru-RU" sz="500" dirty="0" smtClean="0"/>
          </a:p>
          <a:p>
            <a:pPr algn="just">
              <a:lnSpc>
                <a:spcPct val="80000"/>
              </a:lnSpc>
            </a:pPr>
            <a:r>
              <a:rPr lang="ru-RU" b="1" dirty="0" smtClean="0">
                <a:solidFill>
                  <a:srgbClr val="C00000"/>
                </a:solidFill>
              </a:rPr>
              <a:t>На </a:t>
            </a:r>
            <a:r>
              <a:rPr lang="ru-RU" b="1" dirty="0">
                <a:solidFill>
                  <a:srgbClr val="C00000"/>
                </a:solidFill>
              </a:rPr>
              <a:t>какие случаи не распространяется механизм налоговой амнистии</a:t>
            </a:r>
            <a:r>
              <a:rPr lang="ru-RU" b="1" dirty="0" smtClean="0">
                <a:solidFill>
                  <a:srgbClr val="C00000"/>
                </a:solidFill>
              </a:rPr>
              <a:t>?</a:t>
            </a:r>
          </a:p>
          <a:p>
            <a:pPr algn="just">
              <a:lnSpc>
                <a:spcPct val="80000"/>
              </a:lnSpc>
            </a:pPr>
            <a:r>
              <a:rPr lang="ru-RU" sz="1500" dirty="0" smtClean="0"/>
              <a:t>Амнистия </a:t>
            </a:r>
            <a:r>
              <a:rPr lang="ru-RU" sz="1500" dirty="0">
                <a:solidFill>
                  <a:srgbClr val="C00000"/>
                </a:solidFill>
              </a:rPr>
              <a:t>не применяется </a:t>
            </a:r>
            <a:r>
              <a:rPr lang="ru-RU" sz="1500" dirty="0"/>
              <a:t>в следующих случаях: </a:t>
            </a:r>
            <a:endParaRPr lang="ru-RU" sz="1500" dirty="0" smtClean="0"/>
          </a:p>
          <a:p>
            <a:pPr algn="just">
              <a:lnSpc>
                <a:spcPct val="80000"/>
              </a:lnSpc>
            </a:pPr>
            <a:r>
              <a:rPr lang="ru-RU" sz="1500" dirty="0" smtClean="0"/>
              <a:t>- если </a:t>
            </a:r>
            <a:r>
              <a:rPr lang="ru-RU" sz="1500" dirty="0"/>
              <a:t>налогоплательщик не отказался от дробления бизнеса в </a:t>
            </a:r>
            <a:r>
              <a:rPr lang="ru-RU" sz="1500" dirty="0" smtClean="0"/>
              <a:t>2025-2026гг.; </a:t>
            </a:r>
          </a:p>
          <a:p>
            <a:pPr marL="285750" indent="-285750" algn="just">
              <a:lnSpc>
                <a:spcPct val="80000"/>
              </a:lnSpc>
              <a:buFontTx/>
              <a:buChar char="-"/>
            </a:pPr>
            <a:r>
              <a:rPr lang="ru-RU" sz="1500" dirty="0" smtClean="0"/>
              <a:t>если </a:t>
            </a:r>
            <a:r>
              <a:rPr lang="ru-RU" sz="1500" dirty="0"/>
              <a:t>дробление бизнеса выявлено за периоды 2021 года и ранее; </a:t>
            </a:r>
            <a:endParaRPr lang="ru-RU" sz="1500" dirty="0" smtClean="0"/>
          </a:p>
          <a:p>
            <a:pPr marL="285750" indent="-285750" algn="just">
              <a:lnSpc>
                <a:spcPct val="80000"/>
              </a:lnSpc>
              <a:buFontTx/>
              <a:buChar char="-"/>
            </a:pPr>
            <a:r>
              <a:rPr lang="ru-RU" sz="1500" dirty="0" smtClean="0"/>
              <a:t>если </a:t>
            </a:r>
            <a:r>
              <a:rPr lang="ru-RU" sz="1500" dirty="0"/>
              <a:t>решение по результатам налоговой проверки за налоговые периоды 2022-2024 </a:t>
            </a:r>
            <a:r>
              <a:rPr lang="ru-RU" sz="1500" dirty="0" smtClean="0"/>
              <a:t>гг. </a:t>
            </a:r>
            <a:r>
              <a:rPr lang="ru-RU" sz="1500" dirty="0"/>
              <a:t>вступило в силу до 12.07.2024. </a:t>
            </a:r>
            <a:endParaRPr lang="ru-RU" sz="1500" dirty="0" smtClean="0"/>
          </a:p>
          <a:p>
            <a:pPr algn="just">
              <a:lnSpc>
                <a:spcPct val="80000"/>
              </a:lnSpc>
            </a:pPr>
            <a:r>
              <a:rPr lang="ru-RU" sz="1500" dirty="0" smtClean="0"/>
              <a:t>Амнистия </a:t>
            </a:r>
            <a:r>
              <a:rPr lang="ru-RU" sz="1500" dirty="0">
                <a:solidFill>
                  <a:srgbClr val="C00000"/>
                </a:solidFill>
              </a:rPr>
              <a:t>не распространяется </a:t>
            </a:r>
            <a:r>
              <a:rPr lang="ru-RU" sz="1500" dirty="0"/>
              <a:t>на следующие налоги (страховые взносы): </a:t>
            </a:r>
            <a:r>
              <a:rPr lang="ru-RU" sz="1500" dirty="0" smtClean="0"/>
              <a:t>- -НДФЛ </a:t>
            </a:r>
            <a:r>
              <a:rPr lang="ru-RU" sz="1500" dirty="0"/>
              <a:t>и страховые взносы, </a:t>
            </a:r>
            <a:r>
              <a:rPr lang="ru-RU" sz="1500" dirty="0" smtClean="0"/>
              <a:t>доначисленные </a:t>
            </a:r>
            <a:r>
              <a:rPr lang="ru-RU" sz="1500" dirty="0"/>
              <a:t>в связи с занижением (сокрытием) заработной платы (не связаны с дроблением бизнеса); </a:t>
            </a:r>
            <a:r>
              <a:rPr lang="ru-RU" sz="1500" dirty="0" smtClean="0"/>
              <a:t> </a:t>
            </a:r>
          </a:p>
          <a:p>
            <a:pPr marL="285750" indent="-285750" algn="just">
              <a:lnSpc>
                <a:spcPct val="80000"/>
              </a:lnSpc>
              <a:buFontTx/>
              <a:buChar char="-"/>
            </a:pPr>
            <a:r>
              <a:rPr lang="ru-RU" sz="1500" dirty="0" smtClean="0"/>
              <a:t>налог </a:t>
            </a:r>
            <a:r>
              <a:rPr lang="ru-RU" sz="1500" dirty="0"/>
              <a:t>на прибыль организаций, доначисленный организациям — участникам схемы дробления, применяющим ОСНО (НДФЛ, доначисленный </a:t>
            </a:r>
            <a:r>
              <a:rPr lang="ru-RU" sz="1500" dirty="0" smtClean="0"/>
              <a:t>ИП), </a:t>
            </a:r>
            <a:r>
              <a:rPr lang="ru-RU" sz="1500" dirty="0"/>
              <a:t>или налоги в связи с применением </a:t>
            </a:r>
            <a:r>
              <a:rPr lang="ru-RU" sz="1500" dirty="0" smtClean="0"/>
              <a:t>спецрежимов </a:t>
            </a:r>
            <a:r>
              <a:rPr lang="ru-RU" sz="1500" dirty="0"/>
              <a:t>(УСН, ЕСХН), доначисленные участникам схемы дробления, применяющим </a:t>
            </a:r>
            <a:r>
              <a:rPr lang="ru-RU" sz="1500" dirty="0" smtClean="0"/>
              <a:t>спецрежимы</a:t>
            </a:r>
            <a:r>
              <a:rPr lang="ru-RU" sz="1500" dirty="0"/>
              <a:t>, в связи с занижением (</a:t>
            </a:r>
            <a:r>
              <a:rPr lang="ru-RU" sz="1500" dirty="0" smtClean="0"/>
              <a:t>сокры</a:t>
            </a:r>
            <a:r>
              <a:rPr lang="ru-RU" sz="1500" dirty="0"/>
              <a:t>т</a:t>
            </a:r>
            <a:r>
              <a:rPr lang="ru-RU" sz="1500" dirty="0" smtClean="0"/>
              <a:t>ием</a:t>
            </a:r>
            <a:r>
              <a:rPr lang="ru-RU" sz="1500" dirty="0"/>
              <a:t>) выручки (доходов) (не связаны с дроблением бизнеса); </a:t>
            </a:r>
            <a:endParaRPr lang="ru-RU" sz="1500" dirty="0" smtClean="0"/>
          </a:p>
          <a:p>
            <a:pPr marL="285750" indent="-285750" algn="just">
              <a:lnSpc>
                <a:spcPct val="80000"/>
              </a:lnSpc>
              <a:buFontTx/>
              <a:buChar char="-"/>
            </a:pPr>
            <a:r>
              <a:rPr lang="ru-RU" sz="1500" dirty="0" smtClean="0"/>
              <a:t>страховые </a:t>
            </a:r>
            <a:r>
              <a:rPr lang="ru-RU" sz="1500" dirty="0"/>
              <a:t>взносы (дробление бизнеса в целях получения лицами статуса субъектов малого и среднего предпринимательства для применения </a:t>
            </a:r>
            <a:r>
              <a:rPr lang="ru-RU" sz="1500" dirty="0" smtClean="0"/>
              <a:t>пониженного </a:t>
            </a:r>
            <a:r>
              <a:rPr lang="ru-RU" sz="1500" dirty="0"/>
              <a:t>тарифа страховых взносов</a:t>
            </a:r>
            <a:r>
              <a:rPr lang="ru-RU" sz="1500" dirty="0" smtClean="0"/>
              <a:t>);</a:t>
            </a:r>
          </a:p>
          <a:p>
            <a:pPr marL="285750" indent="-285750" algn="just">
              <a:lnSpc>
                <a:spcPct val="80000"/>
              </a:lnSpc>
              <a:buFontTx/>
              <a:buChar char="-"/>
            </a:pPr>
            <a:r>
              <a:rPr lang="ru-RU" sz="1500" dirty="0" smtClean="0"/>
              <a:t>НДС </a:t>
            </a:r>
            <a:r>
              <a:rPr lang="ru-RU" sz="1500" dirty="0"/>
              <a:t>в связи с применением льгот в сфере </a:t>
            </a:r>
            <a:r>
              <a:rPr lang="ru-RU" sz="1500" dirty="0" smtClean="0"/>
              <a:t>общественного </a:t>
            </a:r>
            <a:r>
              <a:rPr lang="ru-RU" sz="1500" dirty="0"/>
              <a:t>питания (дробление бизнеса в целях освобождения от </a:t>
            </a:r>
            <a:r>
              <a:rPr lang="ru-RU" sz="1500" dirty="0" smtClean="0"/>
              <a:t>налогообложения </a:t>
            </a:r>
            <a:r>
              <a:rPr lang="ru-RU" sz="1500" dirty="0"/>
              <a:t>НДС услуг общественного питания, не превышающих по выручке 2 млрд рублей в год); </a:t>
            </a:r>
            <a:endParaRPr lang="ru-RU" sz="1500" dirty="0" smtClean="0"/>
          </a:p>
          <a:p>
            <a:pPr marL="285750" indent="-285750" algn="just">
              <a:lnSpc>
                <a:spcPct val="80000"/>
              </a:lnSpc>
              <a:buFontTx/>
              <a:buChar char="-"/>
            </a:pPr>
            <a:r>
              <a:rPr lang="ru-RU" sz="1500" dirty="0" smtClean="0"/>
              <a:t> </a:t>
            </a:r>
            <a:r>
              <a:rPr lang="ru-RU" sz="1500" dirty="0"/>
              <a:t>налог на добычу полезных ископаемых (дробление бизнеса с целью </a:t>
            </a:r>
            <a:r>
              <a:rPr lang="ru-RU" sz="1500" dirty="0" smtClean="0"/>
              <a:t>занижения </a:t>
            </a:r>
            <a:r>
              <a:rPr lang="ru-RU" sz="1500" dirty="0"/>
              <a:t>себестоимости полезного ископаемого). </a:t>
            </a:r>
            <a:endParaRPr lang="ru-RU" sz="1500" b="1" dirty="0" smtClean="0">
              <a:solidFill>
                <a:srgbClr val="C00000"/>
              </a:solidFill>
            </a:endParaRPr>
          </a:p>
        </p:txBody>
      </p:sp>
    </p:spTree>
    <p:extLst>
      <p:ext uri="{BB962C8B-B14F-4D97-AF65-F5344CB8AC3E}">
        <p14:creationId xmlns:p14="http://schemas.microsoft.com/office/powerpoint/2010/main" val="15663561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7</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62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700" b="1" dirty="0">
                <a:solidFill>
                  <a:srgbClr val="C00000"/>
                </a:solidFill>
              </a:rPr>
              <a:t>Есть ли особенности вступления в силу решений по налоговым проверкам, в которых зафиксированы факты дробления бизнеса за налоговые периоды 2022 — 2024 годов, в связи с амнистией? </a:t>
            </a:r>
            <a:endParaRPr lang="ru-RU" sz="1700" b="1" dirty="0" smtClean="0">
              <a:solidFill>
                <a:srgbClr val="C00000"/>
              </a:solidFill>
            </a:endParaRPr>
          </a:p>
          <a:p>
            <a:pPr algn="just">
              <a:lnSpc>
                <a:spcPct val="80000"/>
              </a:lnSpc>
            </a:pPr>
            <a:endParaRPr lang="ru-RU" sz="500" b="1" dirty="0">
              <a:solidFill>
                <a:srgbClr val="C00000"/>
              </a:solidFill>
            </a:endParaRPr>
          </a:p>
          <a:p>
            <a:pPr algn="just">
              <a:lnSpc>
                <a:spcPct val="80000"/>
              </a:lnSpc>
            </a:pPr>
            <a:r>
              <a:rPr lang="ru-RU" sz="1500" dirty="0" smtClean="0"/>
              <a:t>Инструментом</a:t>
            </a:r>
            <a:r>
              <a:rPr lang="ru-RU" sz="1500" dirty="0"/>
              <a:t>, позволяющим списать налоговую обязанность, начисленную по итогам камеральных и выездных налоговых проверок, в которых выявлено дробление бизнеса, является приостановление вступления в силу решений </a:t>
            </a:r>
            <a:r>
              <a:rPr lang="ru-RU" sz="1500" dirty="0" smtClean="0"/>
              <a:t>налоговых </a:t>
            </a:r>
            <a:r>
              <a:rPr lang="ru-RU" sz="1500" dirty="0"/>
              <a:t>органов о привлечении (об отказе в привлечении) к ответственности за совершение налоговых правонарушений, вынесенных по результатам </a:t>
            </a:r>
            <a:r>
              <a:rPr lang="ru-RU" sz="1500" dirty="0" smtClean="0"/>
              <a:t>налоговых </a:t>
            </a:r>
            <a:r>
              <a:rPr lang="ru-RU" sz="1500" dirty="0"/>
              <a:t>проверок за налоговые периоды 2022 — </a:t>
            </a:r>
            <a:r>
              <a:rPr lang="ru-RU" sz="1500" dirty="0" smtClean="0"/>
              <a:t>2024гг., </a:t>
            </a:r>
            <a:r>
              <a:rPr lang="ru-RU" sz="1500" dirty="0"/>
              <a:t>и дальнейшее </a:t>
            </a:r>
            <a:r>
              <a:rPr lang="ru-RU" sz="1500" dirty="0" smtClean="0"/>
              <a:t>прекращение </a:t>
            </a:r>
            <a:r>
              <a:rPr lang="ru-RU" sz="1500" dirty="0"/>
              <a:t>амнистируемой (приостановленной) обязанности по уплате налогов, пеней и </a:t>
            </a:r>
            <a:r>
              <a:rPr lang="ru-RU" sz="1500" dirty="0" smtClean="0"/>
              <a:t>штрафов. </a:t>
            </a:r>
          </a:p>
          <a:p>
            <a:pPr algn="just">
              <a:lnSpc>
                <a:spcPct val="80000"/>
              </a:lnSpc>
            </a:pPr>
            <a:endParaRPr lang="ru-RU" sz="500" dirty="0" smtClean="0"/>
          </a:p>
          <a:p>
            <a:pPr algn="just">
              <a:lnSpc>
                <a:spcPct val="80000"/>
              </a:lnSpc>
            </a:pPr>
            <a:r>
              <a:rPr lang="ru-RU" sz="1500" dirty="0" smtClean="0"/>
              <a:t>Вступление </a:t>
            </a:r>
            <a:r>
              <a:rPr lang="ru-RU" sz="1500" dirty="0"/>
              <a:t>в силу решений по результатам налоговых проверок за 2022 — 2024 </a:t>
            </a:r>
            <a:r>
              <a:rPr lang="ru-RU" sz="1500" dirty="0" smtClean="0"/>
              <a:t>гг., </a:t>
            </a:r>
            <a:r>
              <a:rPr lang="ru-RU" sz="1500" dirty="0"/>
              <a:t>выявивших факты дробления бизнеса, не вступивших в силу до 12.07.2024, приостанавливается автоматически, без направления в адрес </a:t>
            </a:r>
            <a:r>
              <a:rPr lang="ru-RU" sz="1500" dirty="0" smtClean="0"/>
              <a:t>налогоплательщика </a:t>
            </a:r>
            <a:r>
              <a:rPr lang="ru-RU" sz="1500" dirty="0"/>
              <a:t>каких-либо уведомлений, извещений и т.п. </a:t>
            </a:r>
            <a:r>
              <a:rPr lang="ru-RU" sz="1500" dirty="0" smtClean="0"/>
              <a:t>Сумма </a:t>
            </a:r>
            <a:r>
              <a:rPr lang="ru-RU" sz="1500" dirty="0"/>
              <a:t>налоговой задолженности по решениям, вступление в силу которых приостановлено, не отражается на </a:t>
            </a:r>
            <a:r>
              <a:rPr lang="ru-RU" sz="1500" dirty="0" smtClean="0"/>
              <a:t>едином </a:t>
            </a:r>
            <a:r>
              <a:rPr lang="ru-RU" sz="1500" dirty="0"/>
              <a:t>налоговом счете </a:t>
            </a:r>
            <a:r>
              <a:rPr lang="ru-RU" sz="1500" dirty="0" smtClean="0"/>
              <a:t>налогоплательщика.</a:t>
            </a:r>
          </a:p>
          <a:p>
            <a:pPr algn="just">
              <a:lnSpc>
                <a:spcPct val="80000"/>
              </a:lnSpc>
            </a:pPr>
            <a:endParaRPr lang="ru-RU" sz="500" dirty="0" smtClean="0"/>
          </a:p>
          <a:p>
            <a:pPr algn="just">
              <a:lnSpc>
                <a:spcPct val="80000"/>
              </a:lnSpc>
            </a:pPr>
            <a:r>
              <a:rPr lang="ru-RU" sz="1500" dirty="0" smtClean="0"/>
              <a:t>Условием </a:t>
            </a:r>
            <a:r>
              <a:rPr lang="ru-RU" sz="1500" dirty="0"/>
              <a:t>прекращения амнистируемой обязанности по уплате налогов, пеней и штрафов является отказ от дробления бизнеса за налоговые периоды 2025 — 2026 </a:t>
            </a:r>
            <a:r>
              <a:rPr lang="ru-RU" sz="1500" dirty="0" smtClean="0"/>
              <a:t>гг. </a:t>
            </a:r>
          </a:p>
          <a:p>
            <a:pPr algn="just">
              <a:lnSpc>
                <a:spcPct val="80000"/>
              </a:lnSpc>
            </a:pPr>
            <a:endParaRPr lang="ru-RU" sz="500" dirty="0" smtClean="0"/>
          </a:p>
          <a:p>
            <a:pPr>
              <a:lnSpc>
                <a:spcPct val="80000"/>
              </a:lnSpc>
            </a:pPr>
            <a:r>
              <a:rPr lang="ru-RU" sz="1700" b="1" dirty="0" smtClean="0">
                <a:solidFill>
                  <a:srgbClr val="C00000"/>
                </a:solidFill>
              </a:rPr>
              <a:t>Распространяется </a:t>
            </a:r>
            <a:r>
              <a:rPr lang="ru-RU" sz="1700" b="1" dirty="0">
                <a:solidFill>
                  <a:srgbClr val="C00000"/>
                </a:solidFill>
              </a:rPr>
              <a:t>ли налоговая амнистия на 2021 год и более ранние периоды? </a:t>
            </a:r>
            <a:endParaRPr lang="ru-RU" sz="1700" b="1" dirty="0" smtClean="0">
              <a:solidFill>
                <a:srgbClr val="C00000"/>
              </a:solidFill>
            </a:endParaRPr>
          </a:p>
          <a:p>
            <a:pPr>
              <a:lnSpc>
                <a:spcPct val="80000"/>
              </a:lnSpc>
            </a:pPr>
            <a:endParaRPr lang="ru-RU" sz="500" b="1" dirty="0" smtClean="0">
              <a:solidFill>
                <a:srgbClr val="C00000"/>
              </a:solidFill>
            </a:endParaRPr>
          </a:p>
          <a:p>
            <a:pPr algn="just">
              <a:lnSpc>
                <a:spcPct val="80000"/>
              </a:lnSpc>
            </a:pPr>
            <a:r>
              <a:rPr lang="ru-RU" sz="1500" dirty="0" smtClean="0"/>
              <a:t>Налоговая </a:t>
            </a:r>
            <a:r>
              <a:rPr lang="ru-RU" sz="1500" dirty="0"/>
              <a:t>амнистия распространяется на решения по налоговым проверкам </a:t>
            </a:r>
            <a:r>
              <a:rPr lang="ru-RU" sz="1500" dirty="0" smtClean="0"/>
              <a:t>за                2022 </a:t>
            </a:r>
            <a:r>
              <a:rPr lang="ru-RU" sz="1500" dirty="0"/>
              <a:t>— 2024 </a:t>
            </a:r>
            <a:r>
              <a:rPr lang="ru-RU" sz="1500" dirty="0" smtClean="0"/>
              <a:t>гг., </a:t>
            </a:r>
            <a:r>
              <a:rPr lang="ru-RU" sz="1500" dirty="0"/>
              <a:t>выявившим правонарушения, связанные с фактом дробления бизнеса, не вступившие в силу на 12.07.2024. </a:t>
            </a:r>
            <a:endParaRPr lang="ru-RU" sz="1500" dirty="0" smtClean="0"/>
          </a:p>
          <a:p>
            <a:pPr algn="just">
              <a:lnSpc>
                <a:spcPct val="80000"/>
              </a:lnSpc>
            </a:pPr>
            <a:endParaRPr lang="ru-RU" sz="500" dirty="0" smtClean="0"/>
          </a:p>
          <a:p>
            <a:pPr algn="just">
              <a:lnSpc>
                <a:spcPct val="80000"/>
              </a:lnSpc>
            </a:pPr>
            <a:r>
              <a:rPr lang="ru-RU" sz="1500" dirty="0" smtClean="0"/>
              <a:t>Решения</a:t>
            </a:r>
            <a:r>
              <a:rPr lang="ru-RU" sz="1500" dirty="0"/>
              <a:t>, вынесенные по результатам налоговых проверок за 2021 год и более ранние периоды, вступают в силу и подлежат исполнению в общем порядке, </a:t>
            </a:r>
            <a:r>
              <a:rPr lang="ru-RU" sz="1500" dirty="0" smtClean="0"/>
              <a:t>предусмотренном </a:t>
            </a:r>
            <a:r>
              <a:rPr lang="ru-RU" sz="1500" dirty="0"/>
              <a:t>НК </a:t>
            </a:r>
            <a:r>
              <a:rPr lang="ru-RU" sz="1500" dirty="0" smtClean="0"/>
              <a:t>РФ. </a:t>
            </a:r>
          </a:p>
          <a:p>
            <a:pPr algn="just">
              <a:lnSpc>
                <a:spcPct val="80000"/>
              </a:lnSpc>
            </a:pPr>
            <a:endParaRPr lang="ru-RU" sz="500" dirty="0" smtClean="0"/>
          </a:p>
          <a:p>
            <a:pPr algn="just">
              <a:lnSpc>
                <a:spcPct val="80000"/>
              </a:lnSpc>
            </a:pPr>
            <a:r>
              <a:rPr lang="ru-RU" sz="1500" dirty="0" smtClean="0"/>
              <a:t>В </a:t>
            </a:r>
            <a:r>
              <a:rPr lang="ru-RU" sz="1500" dirty="0"/>
              <a:t>случае, если по состоянию на 12.07.2024 и позднее не вступило в силу решение налогового органа по результатам налоговой проверки за налоговые периоды, частично пересекающиеся с налоговыми периодами, попадающими под действие статьи 6 Закона № 176-ФЗ (например, решение по результатам выездной </a:t>
            </a:r>
            <a:r>
              <a:rPr lang="ru-RU" sz="1500" dirty="0" smtClean="0"/>
              <a:t>налоговой </a:t>
            </a:r>
            <a:r>
              <a:rPr lang="ru-RU" sz="1500" dirty="0"/>
              <a:t>проверки за 2020 — 2022 </a:t>
            </a:r>
            <a:r>
              <a:rPr lang="ru-RU" sz="1500" dirty="0" smtClean="0"/>
              <a:t>гг.), </a:t>
            </a:r>
            <a:r>
              <a:rPr lang="ru-RU" sz="1500" dirty="0"/>
              <a:t>то вступление в силу решения </a:t>
            </a:r>
            <a:r>
              <a:rPr lang="ru-RU" sz="1500" dirty="0" smtClean="0"/>
              <a:t>приостанавливается </a:t>
            </a:r>
            <a:r>
              <a:rPr lang="ru-RU" sz="1500" dirty="0"/>
              <a:t>в части налогов и штрафов, связанных с дроблением бизнеса, за </a:t>
            </a:r>
            <a:r>
              <a:rPr lang="ru-RU" sz="1500" dirty="0" smtClean="0"/>
              <a:t>налоговый </a:t>
            </a:r>
            <a:r>
              <a:rPr lang="ru-RU" sz="1500" dirty="0"/>
              <a:t>период 2022 года. </a:t>
            </a:r>
            <a:endParaRPr lang="ru-RU" sz="1500" b="1" dirty="0" smtClean="0">
              <a:solidFill>
                <a:srgbClr val="C00000"/>
              </a:solidFill>
            </a:endParaRPr>
          </a:p>
        </p:txBody>
      </p:sp>
    </p:spTree>
    <p:extLst>
      <p:ext uri="{BB962C8B-B14F-4D97-AF65-F5344CB8AC3E}">
        <p14:creationId xmlns:p14="http://schemas.microsoft.com/office/powerpoint/2010/main" val="9061581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8</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700"/>
            <a:ext cx="8568951" cy="634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800" b="1" dirty="0">
                <a:solidFill>
                  <a:srgbClr val="C00000"/>
                </a:solidFill>
              </a:rPr>
              <a:t>Может ли быть применена амнистия, если налогоплательщик отказался от дробления бизнеса после открытия выездной налоговой проверки за 2025 или 2026 годы</a:t>
            </a:r>
            <a:r>
              <a:rPr lang="ru-RU" sz="1800" b="1" dirty="0" smtClean="0">
                <a:solidFill>
                  <a:srgbClr val="C00000"/>
                </a:solidFill>
              </a:rPr>
              <a:t>?</a:t>
            </a:r>
          </a:p>
          <a:p>
            <a:pPr algn="just">
              <a:lnSpc>
                <a:spcPct val="80000"/>
              </a:lnSpc>
            </a:pPr>
            <a:endParaRPr lang="ru-RU" sz="1800" b="1" dirty="0" smtClean="0">
              <a:solidFill>
                <a:srgbClr val="C00000"/>
              </a:solidFill>
            </a:endParaRPr>
          </a:p>
          <a:p>
            <a:pPr algn="just">
              <a:lnSpc>
                <a:spcPct val="80000"/>
              </a:lnSpc>
            </a:pPr>
            <a:r>
              <a:rPr lang="ru-RU" sz="1800" dirty="0" smtClean="0"/>
              <a:t>В </a:t>
            </a:r>
            <a:r>
              <a:rPr lang="ru-RU" sz="1800" dirty="0"/>
              <a:t>случае, если налогоплательщик не отказался от дробления бизнеса за 2025 и 2026 </a:t>
            </a:r>
            <a:r>
              <a:rPr lang="ru-RU" sz="1800" dirty="0" smtClean="0"/>
              <a:t>гг. </a:t>
            </a:r>
            <a:r>
              <a:rPr lang="ru-RU" sz="1800" dirty="0"/>
              <a:t>до открытия выездной налоговой проверки за эти периоды, то он может воспользоваться налоговой амнистией за периоды 2022 — 2023 </a:t>
            </a:r>
            <a:r>
              <a:rPr lang="ru-RU" sz="1800" dirty="0" smtClean="0"/>
              <a:t>гг. </a:t>
            </a:r>
            <a:r>
              <a:rPr lang="ru-RU" sz="1800" dirty="0"/>
              <a:t>при условии отказа от дробления бизнеса за 2024, 2025 и 2026 </a:t>
            </a:r>
            <a:r>
              <a:rPr lang="ru-RU" sz="1800" dirty="0" smtClean="0"/>
              <a:t>гг. </a:t>
            </a:r>
            <a:r>
              <a:rPr lang="ru-RU" sz="1800" dirty="0"/>
              <a:t>до вынесения решения по результатам такой проверки (путем подачи соответствующих уточненных </a:t>
            </a:r>
            <a:r>
              <a:rPr lang="ru-RU" sz="1800" dirty="0" smtClean="0"/>
              <a:t>нало</a:t>
            </a:r>
            <a:r>
              <a:rPr lang="ru-RU" sz="1800" dirty="0"/>
              <a:t>г</a:t>
            </a:r>
            <a:r>
              <a:rPr lang="ru-RU" sz="1800" dirty="0" smtClean="0"/>
              <a:t>овых </a:t>
            </a:r>
            <a:r>
              <a:rPr lang="ru-RU" sz="1800" dirty="0"/>
              <a:t>деклараций и уплаты соответствующих налогов</a:t>
            </a:r>
            <a:r>
              <a:rPr lang="ru-RU" sz="1800" dirty="0" smtClean="0"/>
              <a:t>).</a:t>
            </a:r>
          </a:p>
          <a:p>
            <a:pPr algn="just">
              <a:lnSpc>
                <a:spcPct val="80000"/>
              </a:lnSpc>
            </a:pPr>
            <a:endParaRPr lang="ru-RU" sz="1800" dirty="0" smtClean="0"/>
          </a:p>
          <a:p>
            <a:pPr algn="just">
              <a:lnSpc>
                <a:spcPct val="80000"/>
              </a:lnSpc>
            </a:pPr>
            <a:r>
              <a:rPr lang="ru-RU" sz="1800" b="1" dirty="0" smtClean="0">
                <a:solidFill>
                  <a:srgbClr val="C00000"/>
                </a:solidFill>
              </a:rPr>
              <a:t>Если </a:t>
            </a:r>
            <a:r>
              <a:rPr lang="ru-RU" sz="1800" b="1" dirty="0">
                <a:solidFill>
                  <a:srgbClr val="C00000"/>
                </a:solidFill>
              </a:rPr>
              <a:t>налогоплательщик отказался от дробления бизнеса за 2024-2026 годы после открытия выездной налоговой проверки за 2025-2026 годы, то освобождается ли он от пеней и штрафов</a:t>
            </a:r>
            <a:r>
              <a:rPr lang="ru-RU" sz="1800" b="1" dirty="0" smtClean="0">
                <a:solidFill>
                  <a:srgbClr val="C00000"/>
                </a:solidFill>
              </a:rPr>
              <a:t>?</a:t>
            </a:r>
          </a:p>
          <a:p>
            <a:pPr algn="just">
              <a:lnSpc>
                <a:spcPct val="80000"/>
              </a:lnSpc>
            </a:pPr>
            <a:endParaRPr lang="ru-RU" sz="1800" b="1" dirty="0" smtClean="0">
              <a:solidFill>
                <a:srgbClr val="C00000"/>
              </a:solidFill>
            </a:endParaRPr>
          </a:p>
          <a:p>
            <a:pPr algn="just">
              <a:lnSpc>
                <a:spcPct val="80000"/>
              </a:lnSpc>
            </a:pPr>
            <a:r>
              <a:rPr lang="ru-RU" sz="1800" dirty="0" smtClean="0"/>
              <a:t>При </a:t>
            </a:r>
            <a:r>
              <a:rPr lang="ru-RU" sz="1800" dirty="0"/>
              <a:t>решении вопроса о привлечении налогоплательщика к налоговой </a:t>
            </a:r>
            <a:r>
              <a:rPr lang="ru-RU" sz="1800" dirty="0" smtClean="0"/>
              <a:t>ответствен</a:t>
            </a:r>
            <a:r>
              <a:rPr lang="ru-RU" sz="1800" dirty="0"/>
              <a:t>н</a:t>
            </a:r>
            <a:r>
              <a:rPr lang="ru-RU" sz="1800" dirty="0" smtClean="0"/>
              <a:t>ости </a:t>
            </a:r>
            <a:r>
              <a:rPr lang="ru-RU" sz="1800" dirty="0"/>
              <a:t>в случае самостоятельного уточнения налогоплательщиком налоговых </a:t>
            </a:r>
            <a:r>
              <a:rPr lang="ru-RU" sz="1800" dirty="0" smtClean="0"/>
              <a:t>обязательств </a:t>
            </a:r>
            <a:r>
              <a:rPr lang="ru-RU" sz="1800" dirty="0"/>
              <a:t>за 2024 — 2026 </a:t>
            </a:r>
            <a:r>
              <a:rPr lang="ru-RU" sz="1800" dirty="0" smtClean="0"/>
              <a:t>гг., </a:t>
            </a:r>
            <a:r>
              <a:rPr lang="ru-RU" sz="1800" dirty="0"/>
              <a:t>а также уплаты соответствующих сумм налогов </a:t>
            </a:r>
            <a:r>
              <a:rPr lang="ru-RU" sz="1800" dirty="0" smtClean="0"/>
              <a:t>после </a:t>
            </a:r>
            <a:r>
              <a:rPr lang="ru-RU" sz="1800" dirty="0"/>
              <a:t>открытия выездной налоговой проверки за 2025-2026 </a:t>
            </a:r>
            <a:r>
              <a:rPr lang="ru-RU" sz="1800" dirty="0" smtClean="0"/>
              <a:t>гг., </a:t>
            </a:r>
            <a:r>
              <a:rPr lang="ru-RU" sz="1800" dirty="0"/>
              <a:t>следует обратить внимание, что согласно </a:t>
            </a:r>
            <a:r>
              <a:rPr lang="ru-RU" sz="1800" dirty="0" smtClean="0"/>
              <a:t>ст. </a:t>
            </a:r>
            <a:r>
              <a:rPr lang="ru-RU" sz="1800" dirty="0"/>
              <a:t>81 </a:t>
            </a:r>
            <a:r>
              <a:rPr lang="ru-RU" sz="1800" dirty="0" smtClean="0"/>
              <a:t>НК РФ </a:t>
            </a:r>
            <a:r>
              <a:rPr lang="ru-RU" sz="1800" dirty="0"/>
              <a:t>совершение данных действий в период после назначения выездной налоговой проверки за указанный период не </a:t>
            </a:r>
            <a:r>
              <a:rPr lang="ru-RU" sz="1800" dirty="0" smtClean="0"/>
              <a:t>освобождает </a:t>
            </a:r>
            <a:r>
              <a:rPr lang="ru-RU" sz="1800" dirty="0"/>
              <a:t>налогоплательщика от взыскания с него пени, а также от </a:t>
            </a:r>
            <a:r>
              <a:rPr lang="ru-RU" sz="1800" dirty="0" smtClean="0"/>
              <a:t>ответственности </a:t>
            </a:r>
            <a:r>
              <a:rPr lang="ru-RU" sz="1800" dirty="0"/>
              <a:t>в виде штрафа, но может учитываться в качестве смягчающего </a:t>
            </a:r>
            <a:r>
              <a:rPr lang="ru-RU" sz="1800" dirty="0" smtClean="0"/>
              <a:t>ответствен</a:t>
            </a:r>
            <a:r>
              <a:rPr lang="ru-RU" sz="1800" dirty="0"/>
              <a:t>н</a:t>
            </a:r>
            <a:r>
              <a:rPr lang="ru-RU" sz="1800" dirty="0" smtClean="0"/>
              <a:t>ость </a:t>
            </a:r>
            <a:r>
              <a:rPr lang="ru-RU" sz="1800" dirty="0"/>
              <a:t>обстоятельства при привлечении к налоговой ответственности (с учетом письма ФНС России от </a:t>
            </a:r>
            <a:r>
              <a:rPr lang="ru-RU" sz="1800" dirty="0" smtClean="0"/>
              <a:t>27.12.2023        </a:t>
            </a:r>
            <a:r>
              <a:rPr lang="ru-RU" sz="1800" dirty="0"/>
              <a:t>№ БВ-4-7/16343@ «О применении положений статьи 122 НК РФ при предоставлении уточненных налоговых деклараций в </a:t>
            </a:r>
            <a:r>
              <a:rPr lang="ru-RU" sz="1800" dirty="0" smtClean="0"/>
              <a:t>порядке ст. </a:t>
            </a:r>
            <a:r>
              <a:rPr lang="ru-RU" sz="1800" dirty="0"/>
              <a:t>81 НК РФ</a:t>
            </a:r>
            <a:r>
              <a:rPr lang="ru-RU" sz="1800" dirty="0" smtClean="0"/>
              <a:t>). </a:t>
            </a:r>
          </a:p>
        </p:txBody>
      </p:sp>
    </p:spTree>
    <p:extLst>
      <p:ext uri="{BB962C8B-B14F-4D97-AF65-F5344CB8AC3E}">
        <p14:creationId xmlns:p14="http://schemas.microsoft.com/office/powerpoint/2010/main" val="92298015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chemeClr val="tx1"/>
                </a:solidFill>
                <a:latin typeface="Arial" pitchFamily="34" charset="0"/>
                <a:cs typeface="Arial" pitchFamily="34" charset="0"/>
              </a:defRPr>
            </a:lvl1pPr>
            <a:lvl2pPr marL="867468" indent="-333642">
              <a:defRPr sz="1900">
                <a:solidFill>
                  <a:schemeClr val="tx1"/>
                </a:solidFill>
                <a:latin typeface="Arial" pitchFamily="34" charset="0"/>
                <a:cs typeface="Arial" pitchFamily="34" charset="0"/>
              </a:defRPr>
            </a:lvl2pPr>
            <a:lvl3pPr marL="1334567" indent="-266913">
              <a:defRPr sz="1900">
                <a:solidFill>
                  <a:schemeClr val="tx1"/>
                </a:solidFill>
                <a:latin typeface="Arial" pitchFamily="34" charset="0"/>
                <a:cs typeface="Arial" pitchFamily="34" charset="0"/>
              </a:defRPr>
            </a:lvl3pPr>
            <a:lvl4pPr marL="1868394" indent="-266913">
              <a:defRPr sz="1900">
                <a:solidFill>
                  <a:schemeClr val="tx1"/>
                </a:solidFill>
                <a:latin typeface="Arial" pitchFamily="34" charset="0"/>
                <a:cs typeface="Arial" pitchFamily="34" charset="0"/>
              </a:defRPr>
            </a:lvl4pPr>
            <a:lvl5pPr marL="2402220" indent="-266913">
              <a:defRPr sz="1900">
                <a:solidFill>
                  <a:schemeClr val="tx1"/>
                </a:solidFill>
                <a:latin typeface="Arial" pitchFamily="34" charset="0"/>
                <a:cs typeface="Arial" pitchFamily="34" charset="0"/>
              </a:defRPr>
            </a:lvl5pPr>
            <a:lvl6pPr marL="2936047" indent="-266913" defTabSz="952732" eaLnBrk="0" fontAlgn="base" hangingPunct="0">
              <a:spcBef>
                <a:spcPct val="0"/>
              </a:spcBef>
              <a:spcAft>
                <a:spcPct val="0"/>
              </a:spcAft>
              <a:defRPr sz="1900">
                <a:solidFill>
                  <a:schemeClr val="tx1"/>
                </a:solidFill>
                <a:latin typeface="Arial" pitchFamily="34" charset="0"/>
                <a:cs typeface="Arial" pitchFamily="34" charset="0"/>
              </a:defRPr>
            </a:lvl6pPr>
            <a:lvl7pPr marL="3469874" indent="-266913" defTabSz="952732" eaLnBrk="0" fontAlgn="base" hangingPunct="0">
              <a:spcBef>
                <a:spcPct val="0"/>
              </a:spcBef>
              <a:spcAft>
                <a:spcPct val="0"/>
              </a:spcAft>
              <a:defRPr sz="1900">
                <a:solidFill>
                  <a:schemeClr val="tx1"/>
                </a:solidFill>
                <a:latin typeface="Arial" pitchFamily="34" charset="0"/>
                <a:cs typeface="Arial" pitchFamily="34" charset="0"/>
              </a:defRPr>
            </a:lvl7pPr>
            <a:lvl8pPr marL="4003700" indent="-266913" defTabSz="952732" eaLnBrk="0" fontAlgn="base" hangingPunct="0">
              <a:spcBef>
                <a:spcPct val="0"/>
              </a:spcBef>
              <a:spcAft>
                <a:spcPct val="0"/>
              </a:spcAft>
              <a:defRPr sz="1900">
                <a:solidFill>
                  <a:schemeClr val="tx1"/>
                </a:solidFill>
                <a:latin typeface="Arial" pitchFamily="34" charset="0"/>
                <a:cs typeface="Arial" pitchFamily="34" charset="0"/>
              </a:defRPr>
            </a:lvl8pPr>
            <a:lvl9pPr marL="4537527" indent="-266913" defTabSz="952732" eaLnBrk="0" fontAlgn="base" hangingPunct="0">
              <a:spcBef>
                <a:spcPct val="0"/>
              </a:spcBef>
              <a:spcAft>
                <a:spcPct val="0"/>
              </a:spcAft>
              <a:defRPr sz="1900">
                <a:solidFill>
                  <a:schemeClr val="tx1"/>
                </a:solidFill>
                <a:latin typeface="Arial" pitchFamily="34" charset="0"/>
                <a:cs typeface="Arial" pitchFamily="34" charset="0"/>
              </a:defRPr>
            </a:lvl9pPr>
          </a:lstStyle>
          <a:p>
            <a:fld id="{12D1E8BF-0764-4716-BA20-290B2DCEB51D}" type="slidenum">
              <a:rPr lang="ru-RU" altLang="ru-RU" sz="2500">
                <a:solidFill>
                  <a:schemeClr val="bg1"/>
                </a:solidFill>
                <a:latin typeface="Calibri" pitchFamily="34" charset="0"/>
              </a:rPr>
              <a:pPr/>
              <a:t>9</a:t>
            </a:fld>
            <a:endParaRPr lang="ru-RU" altLang="ru-RU" sz="2500">
              <a:solidFill>
                <a:schemeClr val="bg1"/>
              </a:solidFill>
              <a:latin typeface="Calibri" pitchFamily="34" charset="0"/>
            </a:endParaRPr>
          </a:p>
        </p:txBody>
      </p:sp>
      <p:sp>
        <p:nvSpPr>
          <p:cNvPr id="16387" name="Номер слайда 6"/>
          <p:cNvSpPr txBox="1">
            <a:spLocks noGrp="1"/>
          </p:cNvSpPr>
          <p:nvPr/>
        </p:nvSpPr>
        <p:spPr bwMode="auto">
          <a:xfrm>
            <a:off x="8760043" y="6115102"/>
            <a:ext cx="526298" cy="71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11" tIns="47656" rIns="95311" bIns="47656"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ctr">
              <a:lnSpc>
                <a:spcPts val="2189"/>
              </a:lnSpc>
            </a:pPr>
            <a:endParaRPr lang="ru-RU" altLang="ru-RU" sz="2500" dirty="0">
              <a:solidFill>
                <a:schemeClr val="bg1"/>
              </a:solidFill>
              <a:latin typeface="Calibri" pitchFamily="34" charset="0"/>
            </a:endParaRPr>
          </a:p>
        </p:txBody>
      </p:sp>
      <p:sp>
        <p:nvSpPr>
          <p:cNvPr id="14" name="TextBox 13"/>
          <p:cNvSpPr txBox="1"/>
          <p:nvPr/>
        </p:nvSpPr>
        <p:spPr>
          <a:xfrm>
            <a:off x="238097" y="406699"/>
            <a:ext cx="9048244" cy="6346174"/>
          </a:xfrm>
          <a:prstGeom prst="rect">
            <a:avLst/>
          </a:prstGeom>
        </p:spPr>
        <p:txBody>
          <a:bodyPr lIns="121788" tIns="60894" rIns="121788" bIns="60894" anchor="ctr">
            <a:normAutofit/>
          </a:bodyPr>
          <a:lstStyle/>
          <a:p>
            <a:pPr>
              <a:defRPr/>
            </a:pPr>
            <a:endParaRPr lang="ru-RU" sz="5600" b="1" dirty="0">
              <a:solidFill>
                <a:srgbClr val="005AA9"/>
              </a:solidFill>
              <a:latin typeface="+mj-lt"/>
              <a:ea typeface="+mj-ea"/>
              <a:cs typeface="+mj-cs"/>
            </a:endParaRPr>
          </a:p>
        </p:txBody>
      </p:sp>
      <p:sp>
        <p:nvSpPr>
          <p:cNvPr id="16390" name="TextBox 11"/>
          <p:cNvSpPr txBox="1">
            <a:spLocks noChangeArrowheads="1"/>
          </p:cNvSpPr>
          <p:nvPr/>
        </p:nvSpPr>
        <p:spPr bwMode="auto">
          <a:xfrm>
            <a:off x="301973" y="406699"/>
            <a:ext cx="8568951" cy="642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788" tIns="60894" rIns="121788" bIns="60894" anchor="ctr"/>
          <a:lstStyle>
            <a:lvl1pPr>
              <a:defRPr sz="1600">
                <a:solidFill>
                  <a:schemeClr val="tx1"/>
                </a:solidFill>
                <a:latin typeface="Arial" pitchFamily="34" charset="0"/>
                <a:cs typeface="Arial" pitchFamily="34" charset="0"/>
              </a:defRPr>
            </a:lvl1pPr>
            <a:lvl2pPr marL="742950" indent="-285750">
              <a:defRPr sz="1600">
                <a:solidFill>
                  <a:schemeClr val="tx1"/>
                </a:solidFill>
                <a:latin typeface="Arial" pitchFamily="34" charset="0"/>
                <a:cs typeface="Arial" pitchFamily="34" charset="0"/>
              </a:defRPr>
            </a:lvl2pPr>
            <a:lvl3pPr marL="1143000" indent="-228600">
              <a:defRPr sz="1600">
                <a:solidFill>
                  <a:schemeClr val="tx1"/>
                </a:solidFill>
                <a:latin typeface="Arial" pitchFamily="34" charset="0"/>
                <a:cs typeface="Arial" pitchFamily="34" charset="0"/>
              </a:defRPr>
            </a:lvl3pPr>
            <a:lvl4pPr marL="1600200" indent="-228600">
              <a:defRPr sz="1600">
                <a:solidFill>
                  <a:schemeClr val="tx1"/>
                </a:solidFill>
                <a:latin typeface="Arial" pitchFamily="34" charset="0"/>
                <a:cs typeface="Arial" pitchFamily="34" charset="0"/>
              </a:defRPr>
            </a:lvl4pPr>
            <a:lvl5pPr marL="2057400" indent="-228600">
              <a:defRPr sz="1600">
                <a:solidFill>
                  <a:schemeClr val="tx1"/>
                </a:solidFill>
                <a:latin typeface="Arial" pitchFamily="34" charset="0"/>
                <a:cs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cs typeface="Arial" pitchFamily="34" charset="0"/>
              </a:defRPr>
            </a:lvl9pPr>
          </a:lstStyle>
          <a:p>
            <a:pPr algn="just">
              <a:lnSpc>
                <a:spcPct val="80000"/>
              </a:lnSpc>
            </a:pPr>
            <a:r>
              <a:rPr lang="ru-RU" sz="1800" b="1" dirty="0" smtClean="0">
                <a:solidFill>
                  <a:srgbClr val="C00000"/>
                </a:solidFill>
              </a:rPr>
              <a:t>Как </a:t>
            </a:r>
            <a:r>
              <a:rPr lang="ru-RU" sz="1800" b="1" dirty="0">
                <a:solidFill>
                  <a:srgbClr val="C00000"/>
                </a:solidFill>
              </a:rPr>
              <a:t>можно отказаться с 2025 года от дробления бизнеса, если консолидированный доход группы лиц, применяющих УСН, превышает 60 млн рублей, но не превышает 450 млн рублей за 2024 год, при желании налогоплательщика остаться на УСН</a:t>
            </a:r>
            <a:r>
              <a:rPr lang="ru-RU" sz="1800" b="1" dirty="0" smtClean="0">
                <a:solidFill>
                  <a:srgbClr val="C00000"/>
                </a:solidFill>
              </a:rPr>
              <a:t>?</a:t>
            </a:r>
          </a:p>
          <a:p>
            <a:pPr algn="just">
              <a:lnSpc>
                <a:spcPct val="80000"/>
              </a:lnSpc>
            </a:pPr>
            <a:endParaRPr lang="ru-RU" sz="1800" b="1" dirty="0" smtClean="0">
              <a:solidFill>
                <a:srgbClr val="C00000"/>
              </a:solidFill>
            </a:endParaRPr>
          </a:p>
          <a:p>
            <a:pPr algn="just">
              <a:lnSpc>
                <a:spcPct val="80000"/>
              </a:lnSpc>
            </a:pPr>
            <a:r>
              <a:rPr lang="ru-RU" sz="1800" dirty="0" smtClean="0"/>
              <a:t>С </a:t>
            </a:r>
            <a:r>
              <a:rPr lang="ru-RU" sz="1800" dirty="0"/>
              <a:t>01.01.2025 предельная величина дохода, дающая право применять </a:t>
            </a:r>
            <a:r>
              <a:rPr lang="ru-RU" sz="1800" dirty="0" smtClean="0"/>
              <a:t>УСН, </a:t>
            </a:r>
            <a:r>
              <a:rPr lang="ru-RU" sz="1800" dirty="0"/>
              <a:t>увеличена до 450 млн рублей в год, остаточная </a:t>
            </a:r>
            <a:r>
              <a:rPr lang="ru-RU" sz="1800" dirty="0" smtClean="0"/>
              <a:t>стои</a:t>
            </a:r>
            <a:r>
              <a:rPr lang="ru-RU" sz="1800" dirty="0"/>
              <a:t>м</a:t>
            </a:r>
            <a:r>
              <a:rPr lang="ru-RU" sz="1800" dirty="0" smtClean="0"/>
              <a:t>ость </a:t>
            </a:r>
            <a:r>
              <a:rPr lang="ru-RU" sz="1800" dirty="0"/>
              <a:t>основных средств — до 200 млн рублей. </a:t>
            </a:r>
            <a:endParaRPr lang="ru-RU" sz="1800" dirty="0" smtClean="0"/>
          </a:p>
          <a:p>
            <a:pPr algn="just">
              <a:lnSpc>
                <a:spcPct val="80000"/>
              </a:lnSpc>
            </a:pPr>
            <a:endParaRPr lang="ru-RU" sz="1800" dirty="0" smtClean="0"/>
          </a:p>
          <a:p>
            <a:pPr algn="just">
              <a:lnSpc>
                <a:spcPct val="80000"/>
              </a:lnSpc>
            </a:pPr>
            <a:r>
              <a:rPr lang="ru-RU" sz="1800" dirty="0" smtClean="0"/>
              <a:t>Если </a:t>
            </a:r>
            <a:r>
              <a:rPr lang="ru-RU" sz="1800" dirty="0"/>
              <a:t>все участники группы лиц применяют </a:t>
            </a:r>
            <a:r>
              <a:rPr lang="ru-RU" sz="1800" dirty="0" smtClean="0"/>
              <a:t>УСН </a:t>
            </a:r>
            <a:r>
              <a:rPr lang="ru-RU" sz="1800" dirty="0"/>
              <a:t>и суммарные показатели доходов этой группы лиц в 2024 году превышают 60 млн рублей, но не превышают предельную величину доходов 450 млн рублей, то при желании сохранить применение </a:t>
            </a:r>
            <a:r>
              <a:rPr lang="ru-RU" sz="1800" dirty="0" smtClean="0"/>
              <a:t>УСН </a:t>
            </a:r>
            <a:r>
              <a:rPr lang="ru-RU" sz="1800" dirty="0"/>
              <a:t>с 01.01.2025 года отказ от дробления может быть осуществлен путем перевода </a:t>
            </a:r>
            <a:r>
              <a:rPr lang="ru-RU" sz="1800" dirty="0" smtClean="0"/>
              <a:t>деятельности </a:t>
            </a:r>
            <a:r>
              <a:rPr lang="ru-RU" sz="1800" dirty="0"/>
              <a:t>такой группы лиц на одно лицо с выбором обложения операций </a:t>
            </a:r>
            <a:r>
              <a:rPr lang="ru-RU" sz="1800" dirty="0" smtClean="0"/>
              <a:t>НДС </a:t>
            </a:r>
            <a:r>
              <a:rPr lang="ru-RU" sz="1800" dirty="0"/>
              <a:t>по ставкам, предусмотренным </a:t>
            </a:r>
            <a:r>
              <a:rPr lang="ru-RU" sz="1800" dirty="0" smtClean="0"/>
              <a:t>п. </a:t>
            </a:r>
            <a:r>
              <a:rPr lang="ru-RU" sz="1800" dirty="0"/>
              <a:t>2, 3 или 8 </a:t>
            </a:r>
            <a:r>
              <a:rPr lang="ru-RU" sz="1800" dirty="0" smtClean="0"/>
              <a:t>ст. </a:t>
            </a:r>
            <a:r>
              <a:rPr lang="ru-RU" sz="1800" dirty="0"/>
              <a:t>164 </a:t>
            </a:r>
            <a:r>
              <a:rPr lang="ru-RU" sz="1800" dirty="0" smtClean="0"/>
              <a:t>НК РФ </a:t>
            </a:r>
            <a:r>
              <a:rPr lang="ru-RU" sz="1800" dirty="0"/>
              <a:t>(5 / 7% или 20 (10)% соответственно</a:t>
            </a:r>
            <a:r>
              <a:rPr lang="ru-RU" sz="1800" dirty="0" smtClean="0"/>
              <a:t>).</a:t>
            </a:r>
          </a:p>
          <a:p>
            <a:pPr algn="just">
              <a:lnSpc>
                <a:spcPct val="80000"/>
              </a:lnSpc>
            </a:pPr>
            <a:endParaRPr lang="ru-RU" sz="1800" dirty="0" smtClean="0"/>
          </a:p>
          <a:p>
            <a:pPr algn="just">
              <a:lnSpc>
                <a:spcPct val="80000"/>
              </a:lnSpc>
            </a:pPr>
            <a:r>
              <a:rPr lang="ru-RU" sz="1800" b="1" dirty="0">
                <a:solidFill>
                  <a:srgbClr val="C00000"/>
                </a:solidFill>
              </a:rPr>
              <a:t>Нужно ли направлять в налоговый орган уведомления об отказе от дробления бизнеса</a:t>
            </a:r>
            <a:r>
              <a:rPr lang="ru-RU" sz="1800" b="1" dirty="0" smtClean="0">
                <a:solidFill>
                  <a:srgbClr val="C00000"/>
                </a:solidFill>
              </a:rPr>
              <a:t>?</a:t>
            </a:r>
          </a:p>
          <a:p>
            <a:pPr algn="just">
              <a:lnSpc>
                <a:spcPct val="80000"/>
              </a:lnSpc>
            </a:pPr>
            <a:endParaRPr lang="ru-RU" sz="1800" b="1" dirty="0" smtClean="0">
              <a:solidFill>
                <a:srgbClr val="C00000"/>
              </a:solidFill>
            </a:endParaRPr>
          </a:p>
          <a:p>
            <a:pPr algn="just">
              <a:lnSpc>
                <a:spcPct val="80000"/>
              </a:lnSpc>
            </a:pPr>
            <a:r>
              <a:rPr lang="ru-RU" sz="1800" dirty="0" smtClean="0"/>
              <a:t>Законом </a:t>
            </a:r>
            <a:r>
              <a:rPr lang="ru-RU" sz="1800" dirty="0"/>
              <a:t>№ 176-ФЗ не предусмотрена обязанность представления в налоговый орган специального сообщения (заявления, уведомления, специальной </a:t>
            </a:r>
            <a:r>
              <a:rPr lang="ru-RU" sz="1800" dirty="0" smtClean="0"/>
              <a:t>деклара</a:t>
            </a:r>
            <a:r>
              <a:rPr lang="ru-RU" sz="1800" dirty="0"/>
              <a:t>ц</a:t>
            </a:r>
            <a:r>
              <a:rPr lang="ru-RU" sz="1800" dirty="0" smtClean="0"/>
              <a:t>ии </a:t>
            </a:r>
            <a:r>
              <a:rPr lang="ru-RU" sz="1800" dirty="0"/>
              <a:t>и т.д.) при добровольном отказе от дробления </a:t>
            </a:r>
            <a:r>
              <a:rPr lang="ru-RU" sz="1800" dirty="0" smtClean="0"/>
              <a:t>бизнеса. При </a:t>
            </a:r>
            <a:r>
              <a:rPr lang="ru-RU" sz="1800" dirty="0"/>
              <a:t>этом </a:t>
            </a:r>
            <a:r>
              <a:rPr lang="ru-RU" sz="1800" dirty="0" smtClean="0"/>
              <a:t>налогоплательщики </a:t>
            </a:r>
            <a:r>
              <a:rPr lang="ru-RU" sz="1800" dirty="0"/>
              <a:t>не ограничены в праве информирования налоговых органов о </a:t>
            </a:r>
            <a:r>
              <a:rPr lang="ru-RU" sz="1800" dirty="0" smtClean="0"/>
              <a:t>добровольном </a:t>
            </a:r>
            <a:r>
              <a:rPr lang="ru-RU" sz="1800" dirty="0"/>
              <a:t>отказе от дробления бизнеса</a:t>
            </a:r>
            <a:r>
              <a:rPr lang="ru-RU" sz="1800" dirty="0" smtClean="0"/>
              <a:t>.</a:t>
            </a:r>
          </a:p>
        </p:txBody>
      </p:sp>
    </p:spTree>
    <p:extLst>
      <p:ext uri="{BB962C8B-B14F-4D97-AF65-F5344CB8AC3E}">
        <p14:creationId xmlns:p14="http://schemas.microsoft.com/office/powerpoint/2010/main" val="22437855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40068</TotalTime>
  <Words>3448</Words>
  <Application>Microsoft Office PowerPoint</Application>
  <PresentationFormat>Произвольный</PresentationFormat>
  <Paragraphs>175</Paragraphs>
  <Slides>16</Slides>
  <Notes>0</Notes>
  <HiddenSlides>0</HiddenSlides>
  <MMClips>0</MMClips>
  <ScaleCrop>false</ScaleCrop>
  <HeadingPairs>
    <vt:vector size="4" baseType="variant">
      <vt:variant>
        <vt:lpstr>Тема</vt:lpstr>
      </vt:variant>
      <vt:variant>
        <vt:i4>5</vt:i4>
      </vt:variant>
      <vt:variant>
        <vt:lpstr>Заголовки слайдов</vt:lpstr>
      </vt:variant>
      <vt:variant>
        <vt:i4>16</vt:i4>
      </vt:variant>
    </vt:vector>
  </HeadingPairs>
  <TitlesOfParts>
    <vt:vector size="21" baseType="lpstr">
      <vt:lpstr>Office Theme</vt:lpstr>
      <vt:lpstr>Office Theme</vt:lpstr>
      <vt:lpstr>Office Theme</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 Ivanova</dc:creator>
  <cp:lastModifiedBy>Петух Елена Николаевна</cp:lastModifiedBy>
  <cp:revision>800</cp:revision>
  <cp:lastPrinted>2024-09-19T12:20:14Z</cp:lastPrinted>
  <dcterms:created xsi:type="dcterms:W3CDTF">2019-04-30T10:46:03Z</dcterms:created>
  <dcterms:modified xsi:type="dcterms:W3CDTF">2024-11-21T09:35:04Z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Произвольный</vt:lpwstr>
  </property>
  <property fmtid="{D5CDD505-2E9C-101B-9397-08002B2CF9AE}" pid="9" name="ScaleCrop">
    <vt:bool>false</vt:bool>
  </property>
  <property fmtid="{D5CDD505-2E9C-101B-9397-08002B2CF9AE}" pid="10" name="ShareDoc">
    <vt:bool>false</vt:bool>
  </property>
  <property fmtid="{D5CDD505-2E9C-101B-9397-08002B2CF9AE}" pid="11" name="Slides">
    <vt:i4>20</vt:i4>
  </property>
</Properties>
</file>