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20"/>
  </p:notesMasterIdLst>
  <p:sldIdLst>
    <p:sldId id="342" r:id="rId6"/>
    <p:sldId id="365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282" r:id="rId19"/>
  </p:sldIdLst>
  <p:sldSz cx="9532938" cy="71501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2">
          <p15:clr>
            <a:srgbClr val="A4A3A4"/>
          </p15:clr>
        </p15:guide>
        <p15:guide id="2" pos="30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38" y="102"/>
      </p:cViewPr>
      <p:guideLst>
        <p:guide orient="horz" pos="2252"/>
        <p:guide pos="30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908" y="0"/>
            <a:ext cx="2972492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FE81-DF52-4549-A263-EFF15380A91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1" y="4714440"/>
            <a:ext cx="548607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879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908" y="9428879"/>
            <a:ext cx="2972492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7D8F9-86F8-4778-A442-29D6EA0E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00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7D8F9-86F8-4778-A442-29D6EA0EA7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1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8"/>
            <a:ext cx="9532938" cy="714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7185" y="2092067"/>
            <a:ext cx="7957355" cy="4457777"/>
          </a:xfrm>
        </p:spPr>
        <p:txBody>
          <a:bodyPr>
            <a:noAutofit/>
          </a:bodyPr>
          <a:lstStyle>
            <a:lvl1pPr marL="332188" indent="0">
              <a:buFontTx/>
              <a:buNone/>
              <a:defRPr b="1">
                <a:latin typeface="+mj-lt"/>
              </a:defRPr>
            </a:lvl1pPr>
            <a:lvl2pPr marL="332188" indent="0">
              <a:defRPr>
                <a:latin typeface="+mj-lt"/>
              </a:defRPr>
            </a:lvl2pPr>
            <a:lvl3pPr marL="574437" indent="-237899">
              <a:defRPr>
                <a:latin typeface="+mj-lt"/>
              </a:defRPr>
            </a:lvl3pPr>
            <a:lvl4pPr marL="0" indent="329287">
              <a:defRPr>
                <a:latin typeface="+mj-lt"/>
              </a:defRPr>
            </a:lvl4pPr>
            <a:lvl5pPr marL="131134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37185" y="776803"/>
            <a:ext cx="7957354" cy="1315265"/>
          </a:xfrm>
        </p:spPr>
        <p:txBody>
          <a:bodyPr>
            <a:noAutofit/>
          </a:bodyPr>
          <a:lstStyle>
            <a:lvl1pPr marL="0" marR="0" indent="0" defTabSz="9531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60043" y="6115102"/>
            <a:ext cx="526298" cy="712802"/>
          </a:xfrm>
          <a:prstGeom prst="rect">
            <a:avLst/>
          </a:prstGeom>
        </p:spPr>
        <p:txBody>
          <a:bodyPr lIns="106765" tIns="53383" rIns="106765" bIns="53383"/>
          <a:lstStyle>
            <a:lvl1pPr>
              <a:defRPr/>
            </a:lvl1pPr>
          </a:lstStyle>
          <a:p>
            <a:pPr>
              <a:defRPr/>
            </a:pPr>
            <a:fld id="{28550610-7997-4552-BF30-A353E03CC79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7159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6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7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3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9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0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-01.jpg"/>
          <p:cNvPicPr/>
          <p:nvPr/>
        </p:nvPicPr>
        <p:blipFill>
          <a:blip r:embed="rId14"/>
          <a:stretch/>
        </p:blipFill>
        <p:spPr>
          <a:xfrm>
            <a:off x="1440" y="1440"/>
            <a:ext cx="9529920" cy="71460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Z:\Projects\Текущие\Проектная\FNS_2012\_БРЭНДБУК\out\PPT\3_1_present_A4-03.png"/>
          <p:cNvPicPr/>
          <p:nvPr/>
        </p:nvPicPr>
        <p:blipFill>
          <a:blip r:embed="rId15"/>
          <a:stretch/>
        </p:blipFill>
        <p:spPr>
          <a:xfrm>
            <a:off x="1440" y="2160"/>
            <a:ext cx="9529920" cy="7146000"/>
          </a:xfrm>
          <a:prstGeom prst="rect">
            <a:avLst/>
          </a:prstGeom>
          <a:ln w="0"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6178680" y="5345280"/>
            <a:ext cx="961560" cy="39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2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13" r:id="rId13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817120" y="6775920"/>
            <a:ext cx="87480" cy="87480"/>
          </a:xfrm>
          <a:prstGeom prst="ellipse">
            <a:avLst/>
          </a:prstGeom>
          <a:solidFill>
            <a:srgbClr val="808080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2"/>
          <p:cNvSpPr/>
          <p:nvPr/>
        </p:nvSpPr>
        <p:spPr>
          <a:xfrm>
            <a:off x="593280" y="6775920"/>
            <a:ext cx="87480" cy="87480"/>
          </a:xfrm>
          <a:prstGeom prst="ellipse">
            <a:avLst/>
          </a:prstGeom>
          <a:solidFill>
            <a:srgbClr val="808080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PlaceHolder 3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" descr="Z:\Projects\Текущие\Проектная\FNS_2012\_БРЭНДБУК\out\PPT\3_1_present-01.jpg"/>
          <p:cNvPicPr/>
          <p:nvPr/>
        </p:nvPicPr>
        <p:blipFill>
          <a:blip r:embed="rId14"/>
          <a:stretch/>
        </p:blipFill>
        <p:spPr>
          <a:xfrm>
            <a:off x="1080" y="1800"/>
            <a:ext cx="9530280" cy="7145280"/>
          </a:xfrm>
          <a:prstGeom prst="rect">
            <a:avLst/>
          </a:prstGeom>
          <a:ln w="9360">
            <a:noFill/>
          </a:ln>
        </p:spPr>
      </p:pic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8817120" y="6775920"/>
            <a:ext cx="87840" cy="87840"/>
          </a:xfrm>
          <a:prstGeom prst="ellipse">
            <a:avLst/>
          </a:prstGeom>
          <a:solidFill>
            <a:srgbClr val="B1C5D6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2"/>
          <p:cNvSpPr/>
          <p:nvPr/>
        </p:nvSpPr>
        <p:spPr>
          <a:xfrm>
            <a:off x="593280" y="6775920"/>
            <a:ext cx="87840" cy="87840"/>
          </a:xfrm>
          <a:prstGeom prst="ellipse">
            <a:avLst/>
          </a:prstGeom>
          <a:solidFill>
            <a:srgbClr val="B1C5D6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PlaceHolder 3"/>
          <p:cNvSpPr>
            <a:spLocks noGrp="1"/>
          </p:cNvSpPr>
          <p:nvPr>
            <p:ph type="title"/>
          </p:nvPr>
        </p:nvSpPr>
        <p:spPr>
          <a:xfrm>
            <a:off x="476640" y="0"/>
            <a:ext cx="8579160" cy="16678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ts val="5800"/>
              </a:lnSpc>
            </a:pPr>
            <a:r>
              <a:rPr lang="ru-RU" sz="5400" b="0" strike="noStrike" spc="-1">
                <a:solidFill>
                  <a:srgbClr val="464653"/>
                </a:solidFill>
                <a:latin typeface="Palatino Linotype"/>
              </a:rPr>
              <a:t>Образец заголовка</a:t>
            </a:r>
            <a:endParaRPr lang="ru-RU" sz="5400" b="0" strike="noStrike" spc="-1">
              <a:solidFill>
                <a:srgbClr val="638BAD"/>
              </a:solidFill>
              <a:latin typeface="Palatino Linotype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76640" y="1668240"/>
            <a:ext cx="8579160" cy="4718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B1C5D6"/>
                </a:solidFill>
                <a:latin typeface="Century Gothic"/>
              </a:rPr>
              <a:t>Образец текста</a:t>
            </a:r>
          </a:p>
          <a:p>
            <a:pPr marL="864000" lvl="1" indent="-324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Второй уровень</a:t>
            </a:r>
          </a:p>
          <a:p>
            <a:pPr marL="1296000" lvl="2" indent="-288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Третий уровень</a:t>
            </a:r>
          </a:p>
          <a:p>
            <a:pPr marL="1728000" lvl="3" indent="-216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Четвертый уровень</a:t>
            </a:r>
          </a:p>
          <a:p>
            <a:pPr marL="2160000" lvl="4" indent="-216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Пятый уровень</a:t>
            </a:r>
          </a:p>
        </p:txBody>
      </p:sp>
      <p:sp>
        <p:nvSpPr>
          <p:cNvPr id="162" name="PlaceHolder 5"/>
          <p:cNvSpPr>
            <a:spLocks noGrp="1"/>
          </p:cNvSpPr>
          <p:nvPr>
            <p:ph type="dt"/>
          </p:nvPr>
        </p:nvSpPr>
        <p:spPr>
          <a:xfrm>
            <a:off x="6633720" y="6626880"/>
            <a:ext cx="2174040" cy="380160"/>
          </a:xfrm>
          <a:prstGeom prst="rect">
            <a:avLst/>
          </a:prstGeom>
        </p:spPr>
        <p:txBody>
          <a:bodyPr rIns="45720" anchor="ctr">
            <a:noAutofit/>
          </a:bodyPr>
          <a:lstStyle/>
          <a:p>
            <a:pPr algn="r">
              <a:lnSpc>
                <a:spcPct val="100000"/>
              </a:lnSpc>
            </a:pPr>
            <a:fld id="{4768DF33-4923-42F0-97F8-46FE89EBE39D}" type="datetime">
              <a:rPr lang="ru-RU" sz="1200" b="0" strike="noStrike" spc="-1">
                <a:solidFill>
                  <a:srgbClr val="9AB4CA"/>
                </a:solidFill>
                <a:latin typeface="Century Gothic"/>
              </a:rPr>
              <a:t>27.11.2024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ftr"/>
          </p:nvPr>
        </p:nvSpPr>
        <p:spPr>
          <a:xfrm>
            <a:off x="686880" y="6626880"/>
            <a:ext cx="2968560" cy="380160"/>
          </a:xfrm>
          <a:prstGeom prst="rect">
            <a:avLst/>
          </a:prstGeom>
        </p:spPr>
        <p:txBody>
          <a:bodyPr lIns="4572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sldNum"/>
          </p:nvPr>
        </p:nvSpPr>
        <p:spPr>
          <a:xfrm>
            <a:off x="8906400" y="6626880"/>
            <a:ext cx="585360" cy="380160"/>
          </a:xfrm>
          <a:prstGeom prst="rect">
            <a:avLst/>
          </a:prstGeom>
        </p:spPr>
        <p:txBody>
          <a:bodyPr lIns="27360" rIns="45720" anchor="ctr">
            <a:noAutofit/>
          </a:bodyPr>
          <a:lstStyle/>
          <a:p>
            <a:pPr>
              <a:lnSpc>
                <a:spcPct val="100000"/>
              </a:lnSpc>
            </a:pPr>
            <a:fld id="{D0D1DE25-2E21-4FBD-B35D-EF2A44A891F9}" type="slidenum">
              <a:rPr lang="ru-RU" sz="1200" b="0" strike="noStrike" spc="-1">
                <a:solidFill>
                  <a:srgbClr val="9AB4CA"/>
                </a:solidFill>
                <a:latin typeface="Century Gothic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157957" y="2710954"/>
            <a:ext cx="9020962" cy="28083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400" tIns="52200" rIns="104400" bIns="522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dirty="0">
                <a:solidFill>
                  <a:schemeClr val="bg1"/>
                </a:solidFill>
              </a:rPr>
              <a:t>Порядок уплаты с 2025 года НДС налогоплательщиками, применяющими УСН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(</a:t>
            </a:r>
            <a:r>
              <a:rPr lang="ru-RU" sz="3600" b="1" dirty="0">
                <a:solidFill>
                  <a:schemeClr val="bg1"/>
                </a:solidFill>
              </a:rPr>
              <a:t>Методические рекомендации</a:t>
            </a:r>
            <a:r>
              <a:rPr lang="ru-RU" sz="3600" b="1" dirty="0" smtClean="0">
                <a:solidFill>
                  <a:schemeClr val="bg1"/>
                </a:solidFill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161520" y="5372640"/>
            <a:ext cx="6357600" cy="1346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2342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10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Регистрация счета-фактуры в книге продаж и книге покупок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Выставленные </a:t>
            </a:r>
            <a:r>
              <a:rPr lang="ru-RU" sz="1550" dirty="0"/>
              <a:t>налогоплательщиком УСН, который обязан исчислять и уплачивать НДС в бюджет, счета-фактуры необходимо зарегистрировать в книге продаж.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Книга </a:t>
            </a:r>
            <a:r>
              <a:rPr lang="ru-RU" sz="1550" dirty="0"/>
              <a:t>продаж — это документ, в котором регистрируются все счета-фактуры, </a:t>
            </a:r>
            <a:r>
              <a:rPr lang="ru-RU" sz="1550" dirty="0" smtClean="0"/>
              <a:t>выставленные </a:t>
            </a:r>
            <a:r>
              <a:rPr lang="ru-RU" sz="1550" dirty="0"/>
              <a:t>в текущем квартале. По окончании квартала сведения из книги </a:t>
            </a:r>
            <a:r>
              <a:rPr lang="ru-RU" sz="1550" dirty="0" smtClean="0"/>
              <a:t>продаж </a:t>
            </a:r>
            <a:r>
              <a:rPr lang="ru-RU" sz="1550" dirty="0"/>
              <a:t>переносятся в декларацию по НДС (раздел 9 налоговой декларации по НДС</a:t>
            </a:r>
            <a:r>
              <a:rPr lang="ru-RU" sz="1550" dirty="0" smtClean="0"/>
              <a:t>).</a:t>
            </a: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При </a:t>
            </a:r>
            <a:r>
              <a:rPr lang="ru-RU" sz="1550" dirty="0"/>
              <a:t>реализации товаров (работ, услуг) физическим лицам в книге продаж </a:t>
            </a:r>
            <a:r>
              <a:rPr lang="ru-RU" sz="1550" dirty="0" smtClean="0"/>
              <a:t>регистрируются </a:t>
            </a:r>
            <a:r>
              <a:rPr lang="ru-RU" sz="1550" dirty="0"/>
              <a:t>сводные документы, указанные в п. 14 Методических рекомендаций.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Кроме </a:t>
            </a:r>
            <a:r>
              <a:rPr lang="ru-RU" sz="1550" dirty="0"/>
              <a:t>того, если налогоплательщик УСН, который обязан исчислять и уплачивать НДС в бюджет, имеет право на вычеты по НДС (в отдельных случаях, указанных в пп.17, 18 Методических рекомендаций), то он ведет книгу покупок.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Книга </a:t>
            </a:r>
            <a:r>
              <a:rPr lang="ru-RU" sz="1550" dirty="0"/>
              <a:t>покупок — это документ, предназначенный для регистрации в ней </a:t>
            </a:r>
            <a:r>
              <a:rPr lang="ru-RU" sz="1550" dirty="0" smtClean="0"/>
              <a:t>счетов-фактур</a:t>
            </a:r>
            <a:r>
              <a:rPr lang="ru-RU" sz="1550" dirty="0"/>
              <a:t>, полученных от продавцов (поставщиков) товаров (работ, услуг).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По </a:t>
            </a:r>
            <a:r>
              <a:rPr lang="ru-RU" sz="1550" dirty="0"/>
              <a:t>истечении квартала сведения из книги покупок переносятся в декларацию по НДС (раздел 8 декларации по НДС).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Как </a:t>
            </a:r>
            <a:r>
              <a:rPr lang="ru-RU" b="1" dirty="0">
                <a:solidFill>
                  <a:srgbClr val="C00000"/>
                </a:solidFill>
              </a:rPr>
              <a:t>исчислить НДС по длящимся договорам, заключенным до 01.01.2025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покупатель перечислит продавцу — налогоплательщику УСН аванс до 01.01.2025, а поставка товара (выполнение работ, оказание услуг) будет после 01.01.2025 — НДС с аванса, полученного в 2024 году, не исчисляется.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в указанном случае покупатель не согласится внести изменения в договор и доплатить продавцу сумму НДС, то при реализации (отгрузке) товаров (работ, услуг) в 2025 году необходимо исходить из того, что цена договора включает в себя НДС. Его сумму можно определить, применив расчетную ставку в размере 5/105 или 7/107 (при применении специальной ставки НДС), либо 20/120, 10/110 (при применения общеустановленных ставок НДС).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Сумма </a:t>
            </a:r>
            <a:r>
              <a:rPr lang="ru-RU" sz="1550" dirty="0"/>
              <a:t>НДС, определенная налогоплательщиком УСН расчетным методом, </a:t>
            </a:r>
            <a:r>
              <a:rPr lang="ru-RU" sz="1550" dirty="0" smtClean="0"/>
              <a:t>уменьшает </a:t>
            </a:r>
            <a:r>
              <a:rPr lang="ru-RU" sz="1550" dirty="0"/>
              <a:t>сумму доходов, учитываемых по этой операции для целей </a:t>
            </a:r>
            <a:r>
              <a:rPr lang="ru-RU" sz="1550" dirty="0" smtClean="0"/>
              <a:t>УСН.</a:t>
            </a:r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sz="1450" b="1" dirty="0" smtClean="0">
                <a:solidFill>
                  <a:srgbClr val="C00000"/>
                </a:solidFill>
              </a:rPr>
              <a:t>! </a:t>
            </a:r>
            <a:r>
              <a:rPr lang="ru-RU" sz="1450" dirty="0" smtClean="0"/>
              <a:t>С </a:t>
            </a:r>
            <a:r>
              <a:rPr lang="ru-RU" sz="1450" dirty="0"/>
              <a:t>2025 года если налогоплательщик УСН, освобожденный от обязанности исчислять и уплачивать НДС в бюджет, или применяющий ставку НДС 5% или 7%, при заключении договора с покупателем предполагает, что на момент исполнения договора (отгрузки) доходы превысят установленные лимиты, то при заключении договора с покупателем целесообразно предусмотреть положение о возможности увеличения цены договора на сумму НДС (и тогда покупатель доплатит продавцу на УСН соответствующий НДС).</a:t>
            </a:r>
            <a:endParaRPr lang="ru-RU" sz="145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596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11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В каких случаях можно заявить налоговые вычеты по НДС</a:t>
            </a:r>
            <a:r>
              <a:rPr lang="ru-RU" dirty="0"/>
              <a:t>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 </a:t>
            </a:r>
            <a:r>
              <a:rPr lang="ru-RU" dirty="0"/>
              <a:t>отдельных случаях налогоплательщик </a:t>
            </a:r>
            <a:r>
              <a:rPr lang="ru-RU" dirty="0" smtClean="0"/>
              <a:t>УСН (плательщик НДС), </a:t>
            </a:r>
            <a:r>
              <a:rPr lang="ru-RU" dirty="0"/>
              <a:t>вправе заявить к вычету следующий НДС: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marL="342900" indent="-342900" algn="just">
              <a:lnSpc>
                <a:spcPct val="80000"/>
              </a:lnSpc>
              <a:buAutoNum type="arabicPeriod"/>
            </a:pPr>
            <a:r>
              <a:rPr lang="ru-RU" dirty="0" smtClean="0"/>
              <a:t>исчисленный </a:t>
            </a:r>
            <a:r>
              <a:rPr lang="ru-RU" dirty="0"/>
              <a:t>самим плательщиком УСН при получении авансов или при </a:t>
            </a:r>
            <a:r>
              <a:rPr lang="ru-RU" dirty="0" smtClean="0"/>
              <a:t>отгрузке </a:t>
            </a:r>
            <a:r>
              <a:rPr lang="ru-RU" dirty="0"/>
              <a:t>(по сути, это возврат из бюджета ранее уплаченной суммы налога). </a:t>
            </a:r>
            <a:endParaRPr lang="ru-RU" dirty="0" smtClean="0"/>
          </a:p>
          <a:p>
            <a:pPr marL="342900" indent="-342900" algn="just">
              <a:lnSpc>
                <a:spcPct val="80000"/>
              </a:lnSpc>
              <a:buAutoNum type="arabicPeriod"/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Исчисленный </a:t>
            </a:r>
            <a:r>
              <a:rPr lang="ru-RU" dirty="0"/>
              <a:t>НДС можно заявить к вычету в следующих случаях</a:t>
            </a:r>
            <a:r>
              <a:rPr lang="ru-RU" dirty="0" smtClean="0"/>
              <a:t>:</a:t>
            </a:r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отгрузке в счет авансов («обнуление» НДС с аванса</a:t>
            </a:r>
            <a:r>
              <a:rPr lang="ru-RU" dirty="0" smtClean="0"/>
              <a:t>);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возврате авансов и расторжении (изменении условий) договора</a:t>
            </a:r>
            <a:r>
              <a:rPr lang="ru-RU" dirty="0" smtClean="0"/>
              <a:t>;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возврате покупателем товаров или отказа от товаров (работ, услуг); </a:t>
            </a:r>
            <a:endParaRPr lang="ru-RU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при изменении цены отгруженных товаров (работ, услуг) в сторону </a:t>
            </a:r>
            <a:r>
              <a:rPr lang="ru-RU" dirty="0" smtClean="0"/>
              <a:t>уменьшения.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Вычет </a:t>
            </a:r>
            <a:r>
              <a:rPr lang="ru-RU" dirty="0"/>
              <a:t>исчисленного НДС вправе заявить как налогоплательщик УСН, </a:t>
            </a:r>
            <a:r>
              <a:rPr lang="ru-RU" dirty="0" smtClean="0"/>
              <a:t>применяющий </a:t>
            </a:r>
            <a:r>
              <a:rPr lang="ru-RU" dirty="0"/>
              <a:t>общую ставку 20 (10)%, так и применяющий специальные ставки 5 (7)%.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 </a:t>
            </a:r>
            <a:r>
              <a:rPr lang="ru-RU" dirty="0"/>
              <a:t>указанных случаях в книге покупок регистрируются авансовые счета-фактуры, либо корректировочные счета-фактуры (при возврате или отказе от товаров, </a:t>
            </a:r>
            <a:r>
              <a:rPr lang="ru-RU" dirty="0" smtClean="0"/>
              <a:t>работ</a:t>
            </a:r>
            <a:r>
              <a:rPr lang="ru-RU" dirty="0"/>
              <a:t>, услуг). Сведения из книги покупок выгружаются в декларацию по НДС.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2</a:t>
            </a:r>
            <a:r>
              <a:rPr lang="ru-RU" dirty="0"/>
              <a:t>. предъявленный НДС при покупках, при ввозе товаров в РФ и (или) при </a:t>
            </a:r>
            <a:r>
              <a:rPr lang="ru-RU" dirty="0" smtClean="0"/>
              <a:t>перечислении </a:t>
            </a:r>
            <a:r>
              <a:rPr lang="ru-RU" dirty="0"/>
              <a:t>авансов продавцу за будущие покупки («входной» НДС). Этот вычет «входного» НДС вправе заявить к вычету налогоплательщик УСН, </a:t>
            </a:r>
            <a:r>
              <a:rPr lang="ru-RU" dirty="0" smtClean="0"/>
              <a:t>применяющий </a:t>
            </a:r>
            <a:r>
              <a:rPr lang="ru-RU" dirty="0"/>
              <a:t>общеустановленную ставку НДС 20% (10)%.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Право </a:t>
            </a:r>
            <a:r>
              <a:rPr lang="ru-RU" dirty="0"/>
              <a:t>на вычет «входного» НДС у налогоплательщика УСН, применяющего </a:t>
            </a:r>
            <a:r>
              <a:rPr lang="ru-RU" dirty="0" smtClean="0"/>
              <a:t>специальную </a:t>
            </a:r>
            <a:r>
              <a:rPr lang="ru-RU" dirty="0"/>
              <a:t>ставку НДС 5% или 7%, или у налогоплательщика УСН, применяющего освобождение от уплаты НДС, отсутствует. В этом случае «входной» НДС </a:t>
            </a:r>
            <a:r>
              <a:rPr lang="ru-RU" dirty="0" smtClean="0"/>
              <a:t>включается </a:t>
            </a:r>
            <a:r>
              <a:rPr lang="ru-RU" dirty="0"/>
              <a:t>в стоимость покупок и учитывается в расходах для УСН по мере учета в </a:t>
            </a:r>
            <a:r>
              <a:rPr lang="ru-RU" dirty="0" smtClean="0"/>
              <a:t>расходах </a:t>
            </a:r>
            <a:r>
              <a:rPr lang="ru-RU" dirty="0"/>
              <a:t>стоимости покупок.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5552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12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Переходные </a:t>
            </a:r>
            <a:r>
              <a:rPr lang="ru-RU" b="1" dirty="0">
                <a:solidFill>
                  <a:srgbClr val="C00000"/>
                </a:solidFill>
              </a:rPr>
              <a:t>положения по «входному» НДС по покупкам до 01.01.2025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Суммы </a:t>
            </a:r>
            <a:r>
              <a:rPr lang="ru-RU" dirty="0"/>
              <a:t>«входного» НДС, которые до конца 2024 года налогоплательщики УСН с объектом налогообложения «доходы минус расходы» не отнесли к расходам при применении УСН: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можно </a:t>
            </a:r>
            <a:r>
              <a:rPr lang="ru-RU" dirty="0"/>
              <a:t>принять к вычету по правилам гл. 21 НК РФ — при условии, если </a:t>
            </a:r>
            <a:r>
              <a:rPr lang="ru-RU" dirty="0" smtClean="0"/>
              <a:t>налогоплательщик </a:t>
            </a:r>
            <a:r>
              <a:rPr lang="ru-RU" dirty="0"/>
              <a:t>УСН, который обязан исчислять и уплачивать НДС в бюджет, </a:t>
            </a:r>
            <a:r>
              <a:rPr lang="ru-RU" dirty="0" smtClean="0"/>
              <a:t>принимает </a:t>
            </a:r>
            <a:r>
              <a:rPr lang="ru-RU" dirty="0"/>
              <a:t>решение применять ставку 20%, 10% (п. 9 ст. 8 Закона № 176-ФЗ). </a:t>
            </a:r>
            <a:endParaRPr lang="ru-RU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к </a:t>
            </a:r>
            <a:r>
              <a:rPr lang="ru-RU" dirty="0"/>
              <a:t>вычету принять нельзя, если налогоплательщик УСН, который обязан </a:t>
            </a:r>
            <a:r>
              <a:rPr lang="ru-RU" dirty="0" smtClean="0"/>
              <a:t>исчислять </a:t>
            </a:r>
            <a:r>
              <a:rPr lang="ru-RU" dirty="0"/>
              <a:t>и уплачивать НДС в бюджет, принимает решение применять ставку 5% и 7% (п.10 ст.8 Закона № 176-ФЗ</a:t>
            </a:r>
            <a:r>
              <a:rPr lang="ru-RU" dirty="0" smtClean="0"/>
              <a:t>).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Восстановление «входного» НДС налогоплательщиком УСН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При </a:t>
            </a:r>
            <a:r>
              <a:rPr lang="ru-RU" dirty="0"/>
              <a:t>изменении режима налогообложения НДС налогоплательщик УСН обязан восстановить ранее принятый к вычету «входной» НДС, а именно: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случае перехода со ставки НДС в размере 20% (10%) на специальные ставки НДС 5% (7</a:t>
            </a:r>
            <a:r>
              <a:rPr lang="ru-RU" dirty="0" smtClean="0"/>
              <a:t>%);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случае перехода с начала очередного года со ставки НДС в размере 20% (10%) на освобождение от НДС если доход за истекший календарный год </a:t>
            </a:r>
            <a:r>
              <a:rPr lang="ru-RU" dirty="0" smtClean="0"/>
              <a:t>составил </a:t>
            </a:r>
            <a:r>
              <a:rPr lang="ru-RU" dirty="0"/>
              <a:t>менее 60 млн рублей</a:t>
            </a:r>
            <a:r>
              <a:rPr lang="ru-RU" dirty="0" smtClean="0"/>
              <a:t>.</a:t>
            </a: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500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ru-RU" dirty="0" smtClean="0"/>
              <a:t>Восстановление </a:t>
            </a:r>
            <a:r>
              <a:rPr lang="ru-RU" dirty="0"/>
              <a:t>НДС означает, что «входной» НДС, ранее принятый к вычету, подлежит уплате в бюджет в составе общей суммы налога по декларации</a:t>
            </a:r>
            <a:r>
              <a:rPr lang="ru-RU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Восстановление </a:t>
            </a:r>
            <a:r>
              <a:rPr lang="ru-RU" dirty="0"/>
              <a:t>НДС осуществляется только в отношении тех товаров (работ, услуг), которые используются для операций, облагаемых по ставке НДС 5% или 7%, или для операций, освобождаемых от НДС.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Восстановление </a:t>
            </a:r>
            <a:r>
              <a:rPr lang="ru-RU" dirty="0"/>
              <a:t>сумм НДС производится в первом налоговом периоде, в котором применяется ставка НДС 5% или 7% (пп.2 п.3. ст.170 НК РФ) или в последнем </a:t>
            </a:r>
            <a:r>
              <a:rPr lang="ru-RU" dirty="0" smtClean="0"/>
              <a:t>налоговом </a:t>
            </a:r>
            <a:r>
              <a:rPr lang="ru-RU" dirty="0"/>
              <a:t>периоде (в 4 квартале) до начала применения освобождения от НДС в </a:t>
            </a:r>
            <a:r>
              <a:rPr lang="ru-RU" dirty="0" smtClean="0"/>
              <a:t>соответствии </a:t>
            </a:r>
            <a:r>
              <a:rPr lang="ru-RU" dirty="0"/>
              <a:t>со статьей 145 НК РФ (п.8 ст.145 НК РФ).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</a:t>
            </a:r>
            <a:r>
              <a:rPr lang="ru-RU" dirty="0" smtClean="0"/>
              <a:t> </a:t>
            </a:r>
            <a:r>
              <a:rPr lang="ru-RU" dirty="0"/>
              <a:t>Восстановление к уплате в бюджет сумм входного НДС, ранее принятого к вычету по приобретённым основным средствам, производится пропорционально остаточной стоимости такого основного </a:t>
            </a:r>
            <a:r>
              <a:rPr lang="ru-RU" dirty="0" smtClean="0"/>
              <a:t>средства.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59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13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Налоговый период по </a:t>
            </a:r>
            <a:r>
              <a:rPr lang="ru-RU" b="1" dirty="0" smtClean="0">
                <a:solidFill>
                  <a:srgbClr val="C00000"/>
                </a:solidFill>
              </a:rPr>
              <a:t>НДС</a:t>
            </a: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Налоговым </a:t>
            </a:r>
            <a:r>
              <a:rPr lang="ru-RU" dirty="0"/>
              <a:t>периодом по НДС является квартал. </a:t>
            </a:r>
            <a:r>
              <a:rPr lang="ru-RU" dirty="0" smtClean="0"/>
              <a:t>Это </a:t>
            </a:r>
            <a:r>
              <a:rPr lang="ru-RU" dirty="0"/>
              <a:t>означает, что по окончании каждого квартала необходимо определить сумму исчисленного НДС, которую </a:t>
            </a:r>
            <a:r>
              <a:rPr lang="ru-RU" dirty="0" smtClean="0"/>
              <a:t>налогоплательщик </a:t>
            </a:r>
            <a:r>
              <a:rPr lang="ru-RU" dirty="0"/>
              <a:t>УСН должен уплатить в бюджет</a:t>
            </a:r>
            <a:r>
              <a:rPr lang="ru-RU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Расчет </a:t>
            </a:r>
            <a:r>
              <a:rPr lang="ru-RU" b="1" dirty="0">
                <a:solidFill>
                  <a:srgbClr val="C00000"/>
                </a:solidFill>
              </a:rPr>
              <a:t>суммы НДС, подлежащей уплате в бюджет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Общая </a:t>
            </a:r>
            <a:r>
              <a:rPr lang="ru-RU" dirty="0"/>
              <a:t>сумма НДС рассчитывается налогоплательщиком УСН, который обязан исчислять и уплачивать НДС в бюджет, по итогам налогового периода (квартала). Эта сумма определяется путем сложения всех сумм НДС, исчисленных по всем </a:t>
            </a:r>
            <a:r>
              <a:rPr lang="ru-RU" dirty="0" smtClean="0"/>
              <a:t>отгрузкам </a:t>
            </a:r>
            <a:r>
              <a:rPr lang="ru-RU" dirty="0"/>
              <a:t>и (или) полученным авансам за текущий квартал, а также с учетом сумм восстановленного налога (п. 19 Методических рекомендаций</a:t>
            </a:r>
            <a:r>
              <a:rPr lang="ru-RU" dirty="0" smtClean="0"/>
              <a:t>).Данная </a:t>
            </a:r>
            <a:r>
              <a:rPr lang="ru-RU" dirty="0"/>
              <a:t>сумма </a:t>
            </a:r>
            <a:r>
              <a:rPr lang="ru-RU" dirty="0" smtClean="0"/>
              <a:t>налога </a:t>
            </a:r>
            <a:r>
              <a:rPr lang="ru-RU" dirty="0"/>
              <a:t>указывается в итоговой строке (строках) книги продаж.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Если </a:t>
            </a:r>
            <a:r>
              <a:rPr lang="ru-RU" dirty="0"/>
              <a:t>у такого налогоплательщика УСН имеются суммы НДС, подлежащие вычету (в случаях, указанных в </a:t>
            </a:r>
            <a:r>
              <a:rPr lang="ru-RU" dirty="0" err="1"/>
              <a:t>пп</a:t>
            </a:r>
            <a:r>
              <a:rPr lang="ru-RU" dirty="0"/>
              <a:t>. 17 и 18 Методических рекомендаций), то из общей </a:t>
            </a:r>
            <a:r>
              <a:rPr lang="ru-RU" dirty="0" smtClean="0"/>
              <a:t>суммы </a:t>
            </a:r>
            <a:r>
              <a:rPr lang="ru-RU" dirty="0"/>
              <a:t>НДС вычитаются суммы НДС, подлежащие вычету. </a:t>
            </a:r>
            <a:r>
              <a:rPr lang="ru-RU" dirty="0" smtClean="0"/>
              <a:t>Полученная </a:t>
            </a:r>
            <a:r>
              <a:rPr lang="ru-RU" dirty="0"/>
              <a:t>разница </a:t>
            </a:r>
            <a:r>
              <a:rPr lang="ru-RU" dirty="0" smtClean="0"/>
              <a:t>подлежит </a:t>
            </a:r>
            <a:r>
              <a:rPr lang="ru-RU" dirty="0"/>
              <a:t>уплате в бюджет.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Сроки </a:t>
            </a:r>
            <a:r>
              <a:rPr lang="ru-RU" b="1" dirty="0">
                <a:solidFill>
                  <a:srgbClr val="C00000"/>
                </a:solidFill>
              </a:rPr>
              <a:t>и порядок представления декларации по НДС и уплаты налога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Декларация </a:t>
            </a:r>
            <a:r>
              <a:rPr lang="ru-RU" dirty="0"/>
              <a:t>по НДС представляется налогоплательщиком в налоговый орган </a:t>
            </a:r>
            <a:r>
              <a:rPr lang="ru-RU" dirty="0" smtClean="0"/>
              <a:t>исключительно </a:t>
            </a:r>
            <a:r>
              <a:rPr lang="ru-RU" dirty="0"/>
              <a:t>в электронном виде по телекоммуникационным каналам связи </a:t>
            </a:r>
            <a:r>
              <a:rPr lang="ru-RU" dirty="0" smtClean="0"/>
              <a:t>через </a:t>
            </a:r>
            <a:r>
              <a:rPr lang="ru-RU" dirty="0"/>
              <a:t>оператора ЭДО. Срок представления декларации по НДС — не позднее 25 </a:t>
            </a:r>
            <a:r>
              <a:rPr lang="ru-RU" dirty="0" smtClean="0"/>
              <a:t>числа </a:t>
            </a:r>
            <a:r>
              <a:rPr lang="ru-RU" dirty="0"/>
              <a:t>месяца, следующего за истекшим кварталом.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Налоговые </a:t>
            </a:r>
            <a:r>
              <a:rPr lang="ru-RU" dirty="0"/>
              <a:t>агенты, применяющие освобождение от уплаты НДС на основании статьи 145 НК РФ, вправе представить декларацию по НДС на бумажном </a:t>
            </a:r>
            <a:r>
              <a:rPr lang="ru-RU" dirty="0" smtClean="0"/>
              <a:t>носителе.</a:t>
            </a:r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/>
              <a:t>НДС уплачивается равными долями в течение трех месяцев до 28 числа каждого месяца, следующего за истекшим кварталом.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43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4692240" y="5677200"/>
            <a:ext cx="4197240" cy="130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ctr">
            <a:noAutofit/>
          </a:bodyPr>
          <a:lstStyle/>
          <a:p>
            <a:pPr algn="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323" name="CustomShape 2"/>
          <p:cNvSpPr/>
          <p:nvPr/>
        </p:nvSpPr>
        <p:spPr>
          <a:xfrm>
            <a:off x="714960" y="3507120"/>
            <a:ext cx="8101440" cy="153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300" b="1" strike="noStrike" spc="-1" dirty="0">
                <a:solidFill>
                  <a:srgbClr val="FFFFFF"/>
                </a:solidFill>
                <a:latin typeface="Arial Narrow"/>
                <a:ea typeface="DejaVu Sans"/>
              </a:rPr>
              <a:t>Спасибо за внимание!</a:t>
            </a:r>
            <a:r>
              <a:t/>
            </a:r>
            <a:br/>
            <a:endParaRPr lang="ru-RU" sz="23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2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334691"/>
            <a:ext cx="9223560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В каком случае у налогоплательщика УСН с 01.01.2025 не возникает обязанности исчислять и уплачивать НДС в </a:t>
            </a:r>
            <a:r>
              <a:rPr lang="ru-RU" b="1" dirty="0" smtClean="0">
                <a:solidFill>
                  <a:srgbClr val="C00000"/>
                </a:solidFill>
                <a:latin typeface="+mn-lt"/>
              </a:rPr>
              <a:t>бюджет</a:t>
            </a:r>
          </a:p>
          <a:p>
            <a:pPr algn="just">
              <a:lnSpc>
                <a:spcPct val="80000"/>
              </a:lnSpc>
            </a:pPr>
            <a:endParaRPr lang="ru-RU" altLang="ru-RU" sz="800" b="1" dirty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altLang="ru-RU" dirty="0" smtClean="0">
                <a:latin typeface="+mn-lt"/>
                <a:cs typeface="Times New Roman" pitchFamily="18" charset="0"/>
              </a:rPr>
              <a:t>С 01.01.2025 </a:t>
            </a:r>
            <a:r>
              <a:rPr lang="ru-RU" altLang="ru-RU" dirty="0">
                <a:latin typeface="+mn-lt"/>
                <a:cs typeface="Times New Roman" pitchFamily="18" charset="0"/>
              </a:rPr>
              <a:t>г. организации и </a:t>
            </a:r>
            <a:r>
              <a:rPr lang="ru-RU" altLang="ru-RU" dirty="0" smtClean="0">
                <a:latin typeface="+mn-lt"/>
                <a:cs typeface="Times New Roman" pitchFamily="18" charset="0"/>
              </a:rPr>
              <a:t>индивидуальные предприниматели (ИП) </a:t>
            </a:r>
            <a:r>
              <a:rPr lang="ru-RU" altLang="ru-RU" dirty="0">
                <a:latin typeface="+mn-lt"/>
                <a:cs typeface="Times New Roman" pitchFamily="18" charset="0"/>
              </a:rPr>
              <a:t>на УСН </a:t>
            </a:r>
            <a:r>
              <a:rPr lang="ru-RU" altLang="ru-RU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признаются налогоплательщиками </a:t>
            </a:r>
            <a:r>
              <a:rPr lang="ru-RU" altLang="ru-RU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НДС</a:t>
            </a:r>
            <a:r>
              <a:rPr lang="ru-RU" altLang="ru-RU" dirty="0" smtClean="0">
                <a:latin typeface="+mn-lt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altLang="ru-RU" sz="500" dirty="0" smtClean="0">
              <a:latin typeface="+mn-lt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>
                <a:latin typeface="+mn-lt"/>
              </a:rPr>
              <a:t>При этом если доходы налогоплательщика УСН за 2024 год не превысили 60 млн рублей, то с 01.01.2025 обязанность по исчислению и уплате НДС в бюджет у него не возникает (п. 1 ст.145 НК РФ). </a:t>
            </a:r>
            <a:endParaRPr lang="ru-RU" dirty="0" smtClean="0">
              <a:latin typeface="+mn-lt"/>
            </a:endParaRPr>
          </a:p>
          <a:p>
            <a:pPr algn="just">
              <a:lnSpc>
                <a:spcPct val="80000"/>
              </a:lnSpc>
            </a:pPr>
            <a:endParaRPr lang="ru-RU" sz="500" dirty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+mn-lt"/>
              </a:rPr>
              <a:t>Освобождение </a:t>
            </a:r>
            <a:r>
              <a:rPr lang="ru-RU" dirty="0">
                <a:latin typeface="+mn-lt"/>
              </a:rPr>
              <a:t>от исчисления и уплаты НДС в бюджет предоставляется </a:t>
            </a:r>
            <a:r>
              <a:rPr lang="ru-RU" dirty="0" smtClean="0">
                <a:latin typeface="+mn-lt"/>
              </a:rPr>
              <a:t>автоматически</a:t>
            </a:r>
            <a:r>
              <a:rPr lang="ru-RU" dirty="0">
                <a:latin typeface="+mn-lt"/>
              </a:rPr>
              <a:t>. Уведомления об освобождении от уплаты НДС представлять в налоговый орган не надо. </a:t>
            </a:r>
            <a:endParaRPr lang="ru-RU" dirty="0" smtClean="0">
              <a:latin typeface="+mn-lt"/>
            </a:endParaRPr>
          </a:p>
          <a:p>
            <a:pPr algn="just">
              <a:lnSpc>
                <a:spcPct val="80000"/>
              </a:lnSpc>
            </a:pPr>
            <a:endParaRPr lang="ru-RU" sz="500" dirty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+mn-lt"/>
              </a:rPr>
              <a:t>Также </a:t>
            </a:r>
            <a:r>
              <a:rPr lang="ru-RU" dirty="0">
                <a:latin typeface="+mn-lt"/>
              </a:rPr>
              <a:t>у налогоплательщиков УСН, освобожденных от исчисления и уплаты НДС в бюджет, отсутствует обязанность представлять декларацию по НДС, вести книги продаж и книги </a:t>
            </a:r>
            <a:r>
              <a:rPr lang="ru-RU" dirty="0" smtClean="0">
                <a:latin typeface="+mn-lt"/>
              </a:rPr>
              <a:t>покупок и </a:t>
            </a:r>
            <a:r>
              <a:rPr lang="ru-RU" dirty="0" err="1">
                <a:latin typeface="+mn-lt"/>
              </a:rPr>
              <a:t>и</a:t>
            </a:r>
            <a:r>
              <a:rPr lang="ru-RU" dirty="0">
                <a:latin typeface="+mn-lt"/>
              </a:rPr>
              <a:t> составлять счета-фактуры</a:t>
            </a:r>
            <a:r>
              <a:rPr lang="ru-RU" dirty="0" smtClean="0">
                <a:latin typeface="+mn-lt"/>
              </a:rPr>
              <a:t>. </a:t>
            </a:r>
          </a:p>
          <a:p>
            <a:pPr algn="just">
              <a:lnSpc>
                <a:spcPct val="80000"/>
              </a:lnSpc>
            </a:pPr>
            <a:endParaRPr lang="ru-RU" sz="500" dirty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solidFill>
                  <a:srgbClr val="C00000"/>
                </a:solidFill>
                <a:latin typeface="+mn-lt"/>
              </a:rPr>
              <a:t>Обратите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внимание! </a:t>
            </a:r>
            <a:endParaRPr lang="ru-RU" dirty="0" smtClean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+mn-lt"/>
              </a:rPr>
              <a:t>Освобождение </a:t>
            </a:r>
            <a:r>
              <a:rPr lang="ru-RU" dirty="0">
                <a:latin typeface="+mn-lt"/>
              </a:rPr>
              <a:t>от НДС не касается случаев, когда: </a:t>
            </a:r>
            <a:endParaRPr lang="ru-RU" dirty="0" smtClean="0">
              <a:latin typeface="+mn-lt"/>
            </a:endParaRPr>
          </a:p>
          <a:p>
            <a:pPr marL="342900" indent="-342900" algn="just">
              <a:lnSpc>
                <a:spcPct val="80000"/>
              </a:lnSpc>
              <a:buFontTx/>
              <a:buChar char="-"/>
            </a:pPr>
            <a:r>
              <a:rPr lang="ru-RU" dirty="0" smtClean="0">
                <a:latin typeface="+mn-lt"/>
              </a:rPr>
              <a:t>налогоплательщик </a:t>
            </a:r>
            <a:r>
              <a:rPr lang="ru-RU" dirty="0">
                <a:latin typeface="+mn-lt"/>
              </a:rPr>
              <a:t>УСН должен выступить налоговым агентом по НДС; </a:t>
            </a:r>
            <a:endParaRPr lang="ru-RU" dirty="0" smtClean="0">
              <a:latin typeface="+mn-lt"/>
            </a:endParaRPr>
          </a:p>
          <a:p>
            <a:pPr marL="342900" indent="-342900" algn="just">
              <a:lnSpc>
                <a:spcPct val="80000"/>
              </a:lnSpc>
              <a:buFontTx/>
              <a:buChar char="-"/>
            </a:pPr>
            <a:r>
              <a:rPr lang="ru-RU" dirty="0" smtClean="0">
                <a:latin typeface="+mn-lt"/>
              </a:rPr>
              <a:t>налогоплательщик </a:t>
            </a:r>
            <a:r>
              <a:rPr lang="ru-RU" dirty="0">
                <a:latin typeface="+mn-lt"/>
              </a:rPr>
              <a:t>УСН должен уплатить НДС при ввозе товаров на территорию Российской Федерации как из стран ЕАЭС, так и из третьих </a:t>
            </a:r>
            <a:r>
              <a:rPr lang="ru-RU" dirty="0" smtClean="0">
                <a:latin typeface="+mn-lt"/>
              </a:rPr>
              <a:t>стран.</a:t>
            </a:r>
          </a:p>
          <a:p>
            <a:pPr algn="just">
              <a:lnSpc>
                <a:spcPct val="80000"/>
              </a:lnSpc>
            </a:pPr>
            <a:endParaRPr lang="ru-RU" sz="800" dirty="0" smtClean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В каком случае у налогоплательщика УСН с 01.01.2025 возникает обязанность исчислять и уплачивать НДС в бюджет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/>
              <a:t>Если доходы за 2024 год превысили 60 млн рублей, то с 01.01.2025 у </a:t>
            </a:r>
            <a:r>
              <a:rPr lang="ru-RU" dirty="0" smtClean="0"/>
              <a:t>налогоплательщика </a:t>
            </a:r>
            <a:r>
              <a:rPr lang="ru-RU" dirty="0"/>
              <a:t>УСН возникает обязанность по исчислению и уплате НДС в бюджет.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При </a:t>
            </a:r>
            <a:r>
              <a:rPr lang="ru-RU" dirty="0"/>
              <a:t>этом если налогоплательщик УСН, который обязан исчислять и уплачивать НДС в бюджет, осуществляет не признаваемые объектом налогообложения НДС или необлагаемые НДС операции, то по таким операциям у него не возникает </a:t>
            </a:r>
            <a:r>
              <a:rPr lang="ru-RU" dirty="0" smtClean="0"/>
              <a:t>обя</a:t>
            </a:r>
            <a:r>
              <a:rPr lang="ru-RU" dirty="0"/>
              <a:t>з</a:t>
            </a:r>
            <a:r>
              <a:rPr lang="ru-RU" dirty="0" smtClean="0"/>
              <a:t>анности </a:t>
            </a:r>
            <a:r>
              <a:rPr lang="ru-RU" dirty="0"/>
              <a:t>исчислять и уплачивать НДС в бюджет. Перечень таких операций и </a:t>
            </a:r>
            <a:r>
              <a:rPr lang="ru-RU" dirty="0" smtClean="0"/>
              <a:t>условия </a:t>
            </a:r>
            <a:r>
              <a:rPr lang="ru-RU" dirty="0"/>
              <a:t>освобождения от уплаты НДС приведены в статьях 146, 149 НК РФ. Однако в этом случае у него возникает обязанность подавать налоговую декларацию по НДС, в которой отражается информация о таких </a:t>
            </a:r>
            <a:r>
              <a:rPr lang="ru-RU" dirty="0" smtClean="0"/>
              <a:t>операциях.</a:t>
            </a:r>
          </a:p>
          <a:p>
            <a:pPr algn="just">
              <a:lnSpc>
                <a:spcPct val="80000"/>
              </a:lnSpc>
            </a:pPr>
            <a:r>
              <a:rPr lang="ru-RU" dirty="0" smtClean="0"/>
              <a:t>! Критерий </a:t>
            </a:r>
            <a:r>
              <a:rPr lang="ru-RU" dirty="0"/>
              <a:t>60 млн рублей за истекший календарный год оценивается </a:t>
            </a:r>
            <a:r>
              <a:rPr lang="ru-RU" dirty="0" smtClean="0"/>
              <a:t>ежегодно.</a:t>
            </a:r>
            <a:endParaRPr lang="ru-RU" b="1" dirty="0" smtClean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3685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3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334691"/>
            <a:ext cx="9223560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В каком случае налогоплательщик УСН, у которого с 01.01.2025 не возникает обязанность уплачивать НДС в бюджет, обязан в 2025 году начать уплачивать НДС в </a:t>
            </a:r>
            <a:r>
              <a:rPr lang="ru-RU" b="1" dirty="0" smtClean="0">
                <a:solidFill>
                  <a:srgbClr val="C00000"/>
                </a:solidFill>
              </a:rPr>
              <a:t>бюджет</a:t>
            </a: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доходы за 2024 год будут меньше 60 млн рублей и при этом в течение 2025 года сумма доходов превысит 60 млн рублей, но не превысит 450 млн рублей, то начиная с 1‑го числа месяца, следующего за месяцем превышения 60 млн </a:t>
            </a:r>
            <a:r>
              <a:rPr lang="ru-RU" sz="1550" dirty="0" smtClean="0"/>
              <a:t>рублей</a:t>
            </a:r>
            <a:r>
              <a:rPr lang="ru-RU" sz="1550" dirty="0"/>
              <a:t>, налогоплательщик УСН обязан исчислять и уплачивать НДС в бюджет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1550" dirty="0"/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Нужно ли исчислять и уплачивать НДС в бюджет применяющим УСН организациям, созданным в 2025 году, и физическим лицам, получившим в 2025 году статус </a:t>
            </a:r>
            <a:r>
              <a:rPr lang="ru-RU" b="1" dirty="0" smtClean="0">
                <a:solidFill>
                  <a:srgbClr val="C00000"/>
                </a:solidFill>
              </a:rPr>
              <a:t>ИП</a:t>
            </a: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доходы у применяющих УСН организаций, созданных в 2025 году, или у </a:t>
            </a:r>
            <a:r>
              <a:rPr lang="ru-RU" sz="1550" dirty="0" smtClean="0"/>
              <a:t>физических </a:t>
            </a:r>
            <a:r>
              <a:rPr lang="ru-RU" sz="1550" dirty="0"/>
              <a:t>лиц, получивших в 2025 году статус ИП, не превышают в 2025 году 60 млн рублей, обязанность по исчислению и уплате НДС в бюджет в 2025 году у таких организаций и ИП не возникает. Если доходы у применяющих УСН организаций, созданных в 2025 году, или у </a:t>
            </a:r>
            <a:r>
              <a:rPr lang="ru-RU" sz="1550" dirty="0" smtClean="0"/>
              <a:t>физических </a:t>
            </a:r>
            <a:r>
              <a:rPr lang="ru-RU" sz="1550" dirty="0"/>
              <a:t>лиц, получивших в 2025 году статус ИП, превысили в 2025 году 60 млн рублей, но не превысили 450 млн рублей, то начиная с 1‑го числа месяца, </a:t>
            </a:r>
            <a:r>
              <a:rPr lang="ru-RU" sz="1550" dirty="0" smtClean="0"/>
              <a:t>следующего </a:t>
            </a:r>
            <a:r>
              <a:rPr lang="ru-RU" sz="1550" dirty="0"/>
              <a:t>за месяцем превышения 60 млн рублей, налогоплательщик УСН обязан </a:t>
            </a:r>
            <a:r>
              <a:rPr lang="ru-RU" sz="1550" dirty="0" smtClean="0"/>
              <a:t>исчислять </a:t>
            </a:r>
            <a:r>
              <a:rPr lang="ru-RU" sz="1550" dirty="0"/>
              <a:t>и уплачивать НДС в </a:t>
            </a:r>
            <a:r>
              <a:rPr lang="ru-RU" sz="1550" dirty="0" smtClean="0"/>
              <a:t>бюджет.</a:t>
            </a:r>
          </a:p>
          <a:p>
            <a:pPr algn="just">
              <a:lnSpc>
                <a:spcPct val="80000"/>
              </a:lnSpc>
            </a:pPr>
            <a:endParaRPr lang="ru-RU" sz="500" b="1" dirty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sz="1550" b="1" dirty="0" smtClean="0">
                <a:solidFill>
                  <a:srgbClr val="C00000"/>
                </a:solidFill>
                <a:latin typeface="+mn-lt"/>
              </a:rPr>
              <a:t>! </a:t>
            </a:r>
            <a:r>
              <a:rPr lang="ru-RU" sz="1550" dirty="0"/>
              <a:t>Аналогичный подход применяется к вновь созданным организациям (к физическим лицам, получившим статус ИП) в 2026 году, 2027 году и т.д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b="1" dirty="0">
              <a:solidFill>
                <a:srgbClr val="C00000"/>
              </a:solidFill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Как считать 60 млн рублей доходов налогоплательщику УСН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до 01.01.2025, так и после этой даты налогоплательщик применяет УСН, то 60 млн рублей считается по тем же правилам учета доходов, как и доходы для расчета налога по УСН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в 2024 году ИП применял одновременно УСН и ПСН, ОСНО и ПСН, ЕСХН и ПСН, то для освобождения от НДС учитывается общая сумма доходов за 2024 год по обоим применяемым режимам налогообложения. При этом в отношении расчета доходов по ПСН учитываются фактически </a:t>
            </a:r>
            <a:r>
              <a:rPr lang="ru-RU" sz="1550" dirty="0" smtClean="0"/>
              <a:t>полученные </a:t>
            </a:r>
            <a:r>
              <a:rPr lang="ru-RU" sz="1550" dirty="0"/>
              <a:t>ИП доходы. </a:t>
            </a:r>
            <a:endParaRPr lang="ru-RU" sz="50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b="1" dirty="0" smtClean="0">
                <a:solidFill>
                  <a:srgbClr val="C00000"/>
                </a:solidFill>
              </a:rPr>
              <a:t>!</a:t>
            </a:r>
            <a:r>
              <a:rPr lang="ru-RU" sz="1550" dirty="0" smtClean="0"/>
              <a:t> Если </a:t>
            </a:r>
            <a:r>
              <a:rPr lang="ru-RU" sz="1550" dirty="0"/>
              <a:t>налогоплательщик УСН является агентом (комиссионером), то при расчете порога доходов в размере 60 млн рублей учитывается только полученное им агентское (комиссионное) </a:t>
            </a:r>
            <a:r>
              <a:rPr lang="ru-RU" sz="1550" dirty="0" smtClean="0"/>
              <a:t>вознаграждение.</a:t>
            </a:r>
            <a:endParaRPr lang="ru-RU" sz="1550" b="1" dirty="0" smtClean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8244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4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334691"/>
            <a:ext cx="9223560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Как исчислить НДС налогоплательщику УСН, который обязан исчислять и уплачивать НДС в бюджет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По </a:t>
            </a:r>
            <a:r>
              <a:rPr lang="ru-RU" sz="1550" dirty="0"/>
              <a:t>общему правилу, объектом налогообложения НДС признаются операции по реализации товаров (работ, услуг) на территории РФ, а также передача </a:t>
            </a:r>
            <a:r>
              <a:rPr lang="ru-RU" sz="1550" dirty="0" smtClean="0"/>
              <a:t>имущественных </a:t>
            </a:r>
            <a:r>
              <a:rPr lang="ru-RU" sz="1550" dirty="0"/>
              <a:t>прав.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Налоговой </a:t>
            </a:r>
            <a:r>
              <a:rPr lang="ru-RU" sz="1550" dirty="0"/>
              <a:t>базой по НДС является стоимость реализованных товаров, работ, услуг (с учетом акциза для подакцизных товаров), то есть НДС исчисляется путем </a:t>
            </a:r>
            <a:r>
              <a:rPr lang="ru-RU" sz="1550" dirty="0" smtClean="0"/>
              <a:t>умножения </a:t>
            </a:r>
            <a:r>
              <a:rPr lang="ru-RU" sz="1550" dirty="0"/>
              <a:t>цены реализации (с учетом акциза для подакцизных товаров) на ставку НДС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При </a:t>
            </a:r>
            <a:r>
              <a:rPr lang="ru-RU" sz="1550" dirty="0"/>
              <a:t>этом налогоплательщик УСН, который обязан исчислять и уплачивать НДС в бюджет, дополнительно к цене обязан предъявить к оплате покупателю </a:t>
            </a:r>
            <a:r>
              <a:rPr lang="ru-RU" sz="1550" dirty="0" smtClean="0"/>
              <a:t>исчисленную </a:t>
            </a:r>
            <a:r>
              <a:rPr lang="ru-RU" sz="1550" dirty="0"/>
              <a:t>им сумму НДС. Сумма НДС отражается таким налогоплательщиком УСН в счетах-фактурах, расчетных и первичных документах, составляемых при </a:t>
            </a:r>
            <a:r>
              <a:rPr lang="ru-RU" sz="1550" dirty="0" smtClean="0"/>
              <a:t>реализации</a:t>
            </a:r>
            <a:r>
              <a:rPr lang="ru-RU" sz="1550" dirty="0"/>
              <a:t>. В этих документах НДС выделяется отдельной строкой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Какую </a:t>
            </a:r>
            <a:r>
              <a:rPr lang="ru-RU" b="1" dirty="0">
                <a:solidFill>
                  <a:srgbClr val="C00000"/>
                </a:solidFill>
              </a:rPr>
              <a:t>ставку НДС вправе применять налогоплательщик УСН, который обязан исчислять и уплачивать НДС в </a:t>
            </a:r>
            <a:r>
              <a:rPr lang="ru-RU" b="1" dirty="0" smtClean="0">
                <a:solidFill>
                  <a:srgbClr val="C00000"/>
                </a:solidFill>
              </a:rPr>
              <a:t>бюджет</a:t>
            </a:r>
          </a:p>
          <a:p>
            <a:pPr algn="just">
              <a:lnSpc>
                <a:spcPct val="80000"/>
              </a:lnSpc>
            </a:pPr>
            <a:endParaRPr lang="ru-RU" sz="5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Налогоплательщик </a:t>
            </a:r>
            <a:r>
              <a:rPr lang="ru-RU" sz="1550" dirty="0"/>
              <a:t>УСН, у которого возникла обязанность исчислять и уплачивать НДС в бюджет, вправе применять общеустановленные ставки НДС (20%, 10%, 0%) или выбрать одну из специальных ставок 5% или 7</a:t>
            </a:r>
            <a:r>
              <a:rPr lang="ru-RU" sz="1550" dirty="0" smtClean="0"/>
              <a:t>%.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Налогоплательщик </a:t>
            </a:r>
            <a:r>
              <a:rPr lang="ru-RU" sz="1550" dirty="0"/>
              <a:t>УСН, выбрав ставку НДС, в счетах-фактурах, первичных </a:t>
            </a:r>
            <a:r>
              <a:rPr lang="ru-RU" sz="1550" dirty="0" smtClean="0"/>
              <a:t>учетных </a:t>
            </a:r>
            <a:r>
              <a:rPr lang="ru-RU" sz="1550" dirty="0"/>
              <a:t>документах, универсальных передаточных документах, декларации по НДС указывает выбранную ставку НДС и исчисленную по этой ставке сумму налога.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При </a:t>
            </a:r>
            <a:r>
              <a:rPr lang="ru-RU" sz="1550" dirty="0"/>
              <a:t>этом выбранная ставка НДС должна применяться ко всем операциям, </a:t>
            </a:r>
            <a:r>
              <a:rPr lang="ru-RU" sz="1550" dirty="0" smtClean="0"/>
              <a:t>являющимся </a:t>
            </a:r>
            <a:r>
              <a:rPr lang="ru-RU" sz="1550" dirty="0"/>
              <a:t>объектом налогообложения НДС. Не допускается применение разных налоговых ставок в зависимости от того, кто является покупателем (</a:t>
            </a:r>
            <a:r>
              <a:rPr lang="ru-RU" sz="1550" dirty="0" smtClean="0"/>
              <a:t>приобретателем</a:t>
            </a:r>
            <a:r>
              <a:rPr lang="ru-RU" sz="1550" dirty="0"/>
              <a:t>) соответствующих товаров (работ, услуг) (п. 7 ст. 164 НК РФ</a:t>
            </a:r>
            <a:r>
              <a:rPr lang="ru-RU" sz="1550" dirty="0" smtClean="0"/>
              <a:t>).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При </a:t>
            </a:r>
            <a:r>
              <a:rPr lang="ru-RU" sz="1550" dirty="0"/>
              <a:t>выборе одной из специальных ставок НДС, при осуществлении отдельных операций, которые облагаются по ставке 0%, налогоплательщики УСН вправе также применять эту ставку. К таким операциям, в частности, относятся экспорт товаров, международная перевозка, транспортно-экспедиционные услуги при </a:t>
            </a:r>
            <a:r>
              <a:rPr lang="ru-RU" sz="1550" dirty="0" smtClean="0"/>
              <a:t>организации </a:t>
            </a:r>
            <a:r>
              <a:rPr lang="ru-RU" sz="1550" dirty="0"/>
              <a:t>международной </a:t>
            </a:r>
            <a:r>
              <a:rPr lang="ru-RU" sz="1550" dirty="0" smtClean="0"/>
              <a:t>перевозки.</a:t>
            </a:r>
            <a:endParaRPr lang="ru-RU" sz="50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b="1" dirty="0" smtClean="0">
                <a:solidFill>
                  <a:srgbClr val="C00000"/>
                </a:solidFill>
                <a:latin typeface="+mn-lt"/>
              </a:rPr>
              <a:t>! </a:t>
            </a:r>
            <a:r>
              <a:rPr lang="ru-RU" sz="1550" dirty="0"/>
              <a:t>Уведомлять отдельно налоговый орган о выборе ставки НДС не требуется. Налоговый орган узнает о применяемой налогоплательщиком УСН ставке НДС из представленной таким налогоплательщиком налоговой декларации по </a:t>
            </a:r>
            <a:r>
              <a:rPr lang="ru-RU" sz="1550" dirty="0" smtClean="0"/>
              <a:t>НДС</a:t>
            </a:r>
            <a:endParaRPr lang="ru-RU" sz="1550" b="1" dirty="0" smtClean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0308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5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endParaRPr lang="ru-RU" sz="800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Какую ставку НДС выбрать налогоплательщику УСН, который обязан исчислять и уплачивать НДС в </a:t>
            </a:r>
            <a:r>
              <a:rPr lang="ru-RU" b="1" dirty="0" smtClean="0">
                <a:solidFill>
                  <a:srgbClr val="C00000"/>
                </a:solidFill>
              </a:rPr>
              <a:t>бюджет</a:t>
            </a: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/>
              <a:t>Выбор между применением общеустановленных ставок НДС (20%, 10%, 0%) или специальных ставок НДС (5% или 7%) может быть сделан исходя из структуры </a:t>
            </a:r>
            <a:r>
              <a:rPr lang="ru-RU" dirty="0" smtClean="0"/>
              <a:t>затрат </a:t>
            </a:r>
            <a:r>
              <a:rPr lang="ru-RU" dirty="0"/>
              <a:t>налогоплательщика </a:t>
            </a:r>
            <a:r>
              <a:rPr lang="ru-RU" dirty="0" smtClean="0"/>
              <a:t>УСН.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При </a:t>
            </a:r>
            <a:r>
              <a:rPr lang="ru-RU" dirty="0"/>
              <a:t>реализации товаров (работ, услуг), передаче имущественных прав может быть экономически выгоднее применение общеустановленных ставок НДС с </a:t>
            </a:r>
            <a:r>
              <a:rPr lang="ru-RU" dirty="0" smtClean="0"/>
              <a:t>правом </a:t>
            </a:r>
            <a:r>
              <a:rPr lang="ru-RU" dirty="0"/>
              <a:t>на вычет НДС, предъявленного </a:t>
            </a:r>
            <a:r>
              <a:rPr lang="ru-RU" dirty="0" smtClean="0"/>
              <a:t>при </a:t>
            </a:r>
            <a:r>
              <a:rPr lang="ru-RU" dirty="0"/>
              <a:t>осуществлении им покупок, если в основном покупателями (</a:t>
            </a:r>
            <a:r>
              <a:rPr lang="ru-RU" dirty="0" smtClean="0"/>
              <a:t>заказчиками</a:t>
            </a:r>
            <a:r>
              <a:rPr lang="ru-RU" dirty="0"/>
              <a:t>) </a:t>
            </a:r>
            <a:r>
              <a:rPr lang="ru-RU" dirty="0" smtClean="0"/>
              <a:t>такого налогоплательщика </a:t>
            </a:r>
            <a:r>
              <a:rPr lang="ru-RU" dirty="0"/>
              <a:t>УСН </a:t>
            </a:r>
            <a:r>
              <a:rPr lang="ru-RU" dirty="0" smtClean="0"/>
              <a:t>являются </a:t>
            </a:r>
            <a:r>
              <a:rPr lang="ru-RU" dirty="0"/>
              <a:t>организации и ИП, ведущие </a:t>
            </a:r>
            <a:r>
              <a:rPr lang="ru-RU" dirty="0" smtClean="0"/>
              <a:t>облагаемую </a:t>
            </a:r>
            <a:r>
              <a:rPr lang="ru-RU" dirty="0"/>
              <a:t>НДС деятельность</a:t>
            </a:r>
            <a:r>
              <a:rPr lang="ru-RU" dirty="0" smtClean="0"/>
              <a:t>.</a:t>
            </a:r>
            <a:endParaRPr lang="ru-RU" sz="50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При </a:t>
            </a:r>
            <a:r>
              <a:rPr lang="ru-RU" dirty="0"/>
              <a:t>реализации товаров (работ, услуг), передаче имущественных прав может </a:t>
            </a:r>
            <a:r>
              <a:rPr lang="ru-RU" dirty="0" smtClean="0"/>
              <a:t>экономически </a:t>
            </a:r>
            <a:r>
              <a:rPr lang="ru-RU" dirty="0"/>
              <a:t>быть выгоднее применение специальных ставок НДС без права на </a:t>
            </a:r>
            <a:r>
              <a:rPr lang="ru-RU" dirty="0" smtClean="0"/>
              <a:t>вычет «входного» НДС, </a:t>
            </a:r>
            <a:r>
              <a:rPr lang="ru-RU" dirty="0"/>
              <a:t>если существенную долю затрат составляют затраты без НДС (затраты на оплату труда, покупки у организаций и ИП, не применяющих НДС) и при этом в основном покупателями (заказчиками) </a:t>
            </a:r>
            <a:r>
              <a:rPr lang="ru-RU" dirty="0" smtClean="0"/>
              <a:t>такого налогоплательщика </a:t>
            </a:r>
            <a:r>
              <a:rPr lang="ru-RU" dirty="0"/>
              <a:t>УСН </a:t>
            </a:r>
            <a:r>
              <a:rPr lang="ru-RU" dirty="0" smtClean="0"/>
              <a:t>являются </a:t>
            </a:r>
            <a:r>
              <a:rPr lang="ru-RU" dirty="0"/>
              <a:t>физические лица либо организации и ИП, освобожденные от </a:t>
            </a:r>
            <a:r>
              <a:rPr lang="ru-RU" dirty="0" smtClean="0"/>
              <a:t>обязанностей </a:t>
            </a:r>
            <a:r>
              <a:rPr lang="ru-RU" dirty="0"/>
              <a:t>налогоплательщика </a:t>
            </a:r>
            <a:r>
              <a:rPr lang="ru-RU" dirty="0" smtClean="0"/>
              <a:t>НДС (ведущие </a:t>
            </a:r>
            <a:r>
              <a:rPr lang="ru-RU" dirty="0"/>
              <a:t>не облагаемую НДС деятельность</a:t>
            </a:r>
            <a:r>
              <a:rPr lang="ru-RU" dirty="0" smtClean="0"/>
              <a:t>).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Выбор </a:t>
            </a:r>
            <a:r>
              <a:rPr lang="ru-RU" dirty="0"/>
              <a:t>применяемой ставки НДС делается налогоплательщиком УСН, который обязан исчислять и уплачивать НДС в бюджет, самостоятельно.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 </a:t>
            </a:r>
            <a:r>
              <a:rPr lang="ru-RU" dirty="0"/>
              <a:t>В случае начала применения специальной ставки по НДС налогоплательщик УСН, который обязан исчислять и уплачивать НДС в бюджет, должен применять специальные ставки НДС последовательно в течение 12 кварталов (кроме случаев, при которых налогоплательщик утратит право на применение УСН либо у налогоплательщика возникнет основание для освобождения от НДС, указанное выше). При выборе общеустановленных ставок НДС, налогоплательщик УСН, который обязан исчислять и уплачивать НДС в бюджет, вправе перейти на применение специальной ставки НДС без такого ограничения с начала очередного налогового периода (квартала).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 </a:t>
            </a:r>
            <a:r>
              <a:rPr lang="ru-RU" dirty="0"/>
              <a:t>Сумма НДС, указанная в счетах-фактурах налогоплательщиком УСН (в том числе исчисленная по ставкам 5% или 7%), подлежит вычету у покупателя в общеустановленном порядке.</a:t>
            </a: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7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6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Условия </a:t>
            </a:r>
            <a:r>
              <a:rPr lang="ru-RU" b="1" dirty="0">
                <a:solidFill>
                  <a:srgbClr val="C00000"/>
                </a:solidFill>
              </a:rPr>
              <a:t>применения специальных ставок по НДС 5% или 7%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Ставка </a:t>
            </a:r>
            <a:r>
              <a:rPr lang="ru-RU" sz="1500" dirty="0"/>
              <a:t>НДС </a:t>
            </a:r>
            <a:r>
              <a:rPr lang="ru-RU" sz="1800" b="1" dirty="0">
                <a:solidFill>
                  <a:srgbClr val="C00000"/>
                </a:solidFill>
              </a:rPr>
              <a:t>5% </a:t>
            </a:r>
            <a:r>
              <a:rPr lang="ru-RU" sz="1500" dirty="0"/>
              <a:t>применяется </a:t>
            </a:r>
            <a:r>
              <a:rPr lang="ru-RU" sz="1500" dirty="0" smtClean="0"/>
              <a:t>с 01.01.2025 - </a:t>
            </a:r>
            <a:r>
              <a:rPr lang="ru-RU" sz="1500" dirty="0"/>
              <a:t>доходы за 2024 год </a:t>
            </a:r>
            <a:r>
              <a:rPr lang="ru-RU" sz="1500" dirty="0" smtClean="0"/>
              <a:t>- </a:t>
            </a:r>
            <a:r>
              <a:rPr lang="ru-RU" sz="1500" dirty="0"/>
              <a:t>от </a:t>
            </a:r>
            <a:r>
              <a:rPr lang="ru-RU" sz="1800" b="1" dirty="0">
                <a:solidFill>
                  <a:srgbClr val="C00000"/>
                </a:solidFill>
              </a:rPr>
              <a:t>60</a:t>
            </a:r>
            <a:r>
              <a:rPr lang="ru-RU" sz="1500" b="1" dirty="0">
                <a:solidFill>
                  <a:srgbClr val="C00000"/>
                </a:solidFill>
              </a:rPr>
              <a:t> </a:t>
            </a:r>
            <a:r>
              <a:rPr lang="ru-RU" sz="1500" dirty="0"/>
              <a:t>млн </a:t>
            </a:r>
            <a:r>
              <a:rPr lang="ru-RU" sz="1500" dirty="0" smtClean="0"/>
              <a:t>руб. </a:t>
            </a:r>
            <a:r>
              <a:rPr lang="ru-RU" sz="1500" dirty="0"/>
              <a:t>до </a:t>
            </a:r>
            <a:r>
              <a:rPr lang="ru-RU" sz="1800" b="1" dirty="0">
                <a:solidFill>
                  <a:srgbClr val="C00000"/>
                </a:solidFill>
              </a:rPr>
              <a:t>250</a:t>
            </a:r>
            <a:r>
              <a:rPr lang="ru-RU" sz="1500" dirty="0"/>
              <a:t> млн </a:t>
            </a:r>
            <a:r>
              <a:rPr lang="ru-RU" sz="1500" dirty="0" smtClean="0"/>
              <a:t>руб. 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Ставка </a:t>
            </a:r>
            <a:r>
              <a:rPr lang="ru-RU" sz="1500" dirty="0"/>
              <a:t>НДС </a:t>
            </a:r>
            <a:r>
              <a:rPr lang="ru-RU" sz="1800" b="1" dirty="0" smtClean="0">
                <a:solidFill>
                  <a:srgbClr val="C00000"/>
                </a:solidFill>
              </a:rPr>
              <a:t>7%</a:t>
            </a:r>
            <a:r>
              <a:rPr lang="ru-RU" sz="1500" dirty="0" smtClean="0"/>
              <a:t>применяется с 01.01.2025 -доходы </a:t>
            </a:r>
            <a:r>
              <a:rPr lang="ru-RU" sz="1500" dirty="0"/>
              <a:t>за 2024 год </a:t>
            </a:r>
            <a:r>
              <a:rPr lang="ru-RU" sz="1500" dirty="0" smtClean="0"/>
              <a:t>- </a:t>
            </a:r>
            <a:r>
              <a:rPr lang="ru-RU" sz="1500" dirty="0"/>
              <a:t>от </a:t>
            </a:r>
            <a:r>
              <a:rPr lang="ru-RU" sz="1800" b="1" dirty="0">
                <a:solidFill>
                  <a:srgbClr val="C00000"/>
                </a:solidFill>
              </a:rPr>
              <a:t>250</a:t>
            </a:r>
            <a:r>
              <a:rPr lang="ru-RU" sz="1500" dirty="0"/>
              <a:t> млн </a:t>
            </a:r>
            <a:r>
              <a:rPr lang="ru-RU" sz="1500" dirty="0" smtClean="0"/>
              <a:t>руб. </a:t>
            </a:r>
            <a:r>
              <a:rPr lang="ru-RU" sz="1500" dirty="0"/>
              <a:t>до </a:t>
            </a:r>
            <a:r>
              <a:rPr lang="ru-RU" sz="1800" b="1" dirty="0">
                <a:solidFill>
                  <a:srgbClr val="C00000"/>
                </a:solidFill>
              </a:rPr>
              <a:t>450</a:t>
            </a:r>
            <a:r>
              <a:rPr lang="ru-RU" sz="1500" dirty="0"/>
              <a:t> млн </a:t>
            </a:r>
            <a:r>
              <a:rPr lang="ru-RU" sz="1500" dirty="0" smtClean="0"/>
              <a:t>руб.</a:t>
            </a:r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Доходы </a:t>
            </a:r>
            <a:r>
              <a:rPr lang="ru-RU" sz="1550" dirty="0"/>
              <a:t>налогоплательщика УСН за 2024 год </a:t>
            </a:r>
            <a:r>
              <a:rPr lang="ru-RU" sz="1550" dirty="0">
                <a:solidFill>
                  <a:srgbClr val="C00000"/>
                </a:solidFill>
              </a:rPr>
              <a:t>не превысили 60 млн </a:t>
            </a:r>
            <a:r>
              <a:rPr lang="ru-RU" sz="1550" dirty="0"/>
              <a:t>рублей, то ставка НДС </a:t>
            </a:r>
            <a:r>
              <a:rPr lang="ru-RU" sz="1550" dirty="0">
                <a:solidFill>
                  <a:srgbClr val="C00000"/>
                </a:solidFill>
              </a:rPr>
              <a:t>5%</a:t>
            </a:r>
            <a:r>
              <a:rPr lang="ru-RU" sz="1550" dirty="0"/>
              <a:t> применяется в 2025 году с месяца, следующего за месяцем </a:t>
            </a:r>
            <a:r>
              <a:rPr lang="ru-RU" sz="1550" dirty="0" smtClean="0"/>
              <a:t>превышения </a:t>
            </a:r>
            <a:r>
              <a:rPr lang="ru-RU" sz="1550" dirty="0"/>
              <a:t>доходов </a:t>
            </a:r>
            <a:r>
              <a:rPr lang="ru-RU" sz="1550" dirty="0">
                <a:solidFill>
                  <a:srgbClr val="C00000"/>
                </a:solidFill>
              </a:rPr>
              <a:t>60 </a:t>
            </a:r>
            <a:r>
              <a:rPr lang="ru-RU" sz="1550" dirty="0"/>
              <a:t>млн рублей до месяца (включительно), в котором доходы превысили </a:t>
            </a:r>
            <a:r>
              <a:rPr lang="ru-RU" sz="1550" dirty="0">
                <a:solidFill>
                  <a:srgbClr val="C00000"/>
                </a:solidFill>
              </a:rPr>
              <a:t>250</a:t>
            </a:r>
            <a:r>
              <a:rPr lang="ru-RU" sz="1550" dirty="0"/>
              <a:t> млн рублей.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В </a:t>
            </a:r>
            <a:r>
              <a:rPr lang="ru-RU" sz="1550" dirty="0"/>
              <a:t>2025 году начиная с месяца, следующего за </a:t>
            </a:r>
            <a:r>
              <a:rPr lang="ru-RU" sz="1550" dirty="0" smtClean="0"/>
              <a:t>месяцем</a:t>
            </a:r>
            <a:r>
              <a:rPr lang="ru-RU" sz="1550" dirty="0"/>
              <a:t>, в котором доходы превысили </a:t>
            </a:r>
            <a:r>
              <a:rPr lang="ru-RU" sz="1550" dirty="0">
                <a:solidFill>
                  <a:srgbClr val="C00000"/>
                </a:solidFill>
              </a:rPr>
              <a:t>250</a:t>
            </a:r>
            <a:r>
              <a:rPr lang="ru-RU" sz="1550" dirty="0"/>
              <a:t> млн рублей и до месяца, в котором доходы превысили </a:t>
            </a:r>
            <a:r>
              <a:rPr lang="ru-RU" sz="1550" dirty="0">
                <a:solidFill>
                  <a:srgbClr val="C00000"/>
                </a:solidFill>
              </a:rPr>
              <a:t>450</a:t>
            </a:r>
            <a:r>
              <a:rPr lang="ru-RU" sz="1550" dirty="0"/>
              <a:t> млн рублей, применяется ставка НДС </a:t>
            </a:r>
            <a:r>
              <a:rPr lang="ru-RU" sz="1550" dirty="0">
                <a:solidFill>
                  <a:srgbClr val="C00000"/>
                </a:solidFill>
              </a:rPr>
              <a:t>7%</a:t>
            </a:r>
            <a:r>
              <a:rPr lang="ru-RU" sz="1550" dirty="0"/>
              <a:t> (начиная с 1 числа </a:t>
            </a:r>
            <a:r>
              <a:rPr lang="ru-RU" sz="1550" dirty="0" smtClean="0"/>
              <a:t>месяца</a:t>
            </a:r>
            <a:r>
              <a:rPr lang="ru-RU" sz="1550" dirty="0"/>
              <a:t>, в котором доходы превысили </a:t>
            </a:r>
            <a:r>
              <a:rPr lang="ru-RU" sz="1550" dirty="0">
                <a:solidFill>
                  <a:srgbClr val="C00000"/>
                </a:solidFill>
              </a:rPr>
              <a:t>450</a:t>
            </a:r>
            <a:r>
              <a:rPr lang="ru-RU" sz="1550" dirty="0"/>
              <a:t> млн рублей применяется НДС по </a:t>
            </a:r>
            <a:r>
              <a:rPr lang="ru-RU" sz="1550" dirty="0" smtClean="0"/>
              <a:t>общеустановленной </a:t>
            </a:r>
            <a:r>
              <a:rPr lang="ru-RU" sz="1550" dirty="0"/>
              <a:t>ставке, в том числе НДС по ставке 7% </a:t>
            </a:r>
            <a:r>
              <a:rPr lang="ru-RU" sz="1550" dirty="0">
                <a:solidFill>
                  <a:srgbClr val="C00000"/>
                </a:solidFill>
              </a:rPr>
              <a:t>пересчитывается </a:t>
            </a:r>
            <a:r>
              <a:rPr lang="ru-RU" sz="1550" dirty="0"/>
              <a:t>по ставке 20% (10</a:t>
            </a:r>
            <a:r>
              <a:rPr lang="ru-RU" sz="1550" dirty="0" smtClean="0"/>
              <a:t>%)).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С </a:t>
            </a:r>
            <a:r>
              <a:rPr lang="ru-RU" sz="1550" dirty="0"/>
              <a:t>01.01.2026 налогоплательщик УСН применяет специальную ставку НДС: </a:t>
            </a:r>
            <a:endParaRPr lang="ru-RU" sz="155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sz="1550" dirty="0" smtClean="0"/>
              <a:t>5</a:t>
            </a:r>
            <a:r>
              <a:rPr lang="ru-RU" sz="1550" dirty="0"/>
              <a:t>%, если доходы за 2025 год составили от 60 млн рублей до 250 млн рублей (с учетом индексации); </a:t>
            </a:r>
            <a:endParaRPr lang="ru-RU" sz="155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sz="1550" dirty="0" smtClean="0"/>
              <a:t> </a:t>
            </a:r>
            <a:r>
              <a:rPr lang="ru-RU" sz="1550" dirty="0"/>
              <a:t>7%, если доходы за 2025 год составили от 250 млн рублей до 450 млн рублей (с учетом индексации). </a:t>
            </a:r>
            <a:endParaRPr lang="ru-RU" sz="155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Если </a:t>
            </a:r>
            <a:r>
              <a:rPr lang="ru-RU" sz="1550" dirty="0"/>
              <a:t>доходы налогоплательщика УСН за 2025 год не превысили 60 млн рублей, то ставка НДС 5% применяется в 2026 году с месяца, следующего за месяцем превышения доходов 60 млн рублей до месяца (включительно), в котором доходы превысили 250 млн рублей (с учетом индексации).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/>
              <a:t>Ставки </a:t>
            </a:r>
            <a:r>
              <a:rPr lang="ru-RU" sz="1550" dirty="0"/>
              <a:t>НДС 5% и 7% надо применять не менее 12 последовательных кварталов — начиная с периода, за который представлена декларация по НДС с такой ставкой</a:t>
            </a:r>
            <a:r>
              <a:rPr lang="ru-RU" sz="155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sz="1550" dirty="0"/>
              <a:t>Досрочное прекращение применения указанных ставок НДС возможно только, если налогоплательщик УСН утратит право на их применение (если доходы за год превысят 450 млн рублей) или с нового года получит автоматически </a:t>
            </a:r>
            <a:r>
              <a:rPr lang="ru-RU" sz="1550" dirty="0" smtClean="0"/>
              <a:t>освобождение </a:t>
            </a:r>
            <a:r>
              <a:rPr lang="ru-RU" sz="1550" dirty="0"/>
              <a:t>от уплаты НДС (если доходы за предыдущий год будут менее 60 млн рублей). </a:t>
            </a:r>
            <a:endParaRPr lang="ru-RU" sz="155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dirty="0" smtClean="0">
                <a:solidFill>
                  <a:srgbClr val="C00000"/>
                </a:solidFill>
              </a:rPr>
              <a:t>!</a:t>
            </a:r>
            <a:r>
              <a:rPr lang="ru-RU" sz="1550" dirty="0" smtClean="0"/>
              <a:t> </a:t>
            </a:r>
            <a:r>
              <a:rPr lang="ru-RU" sz="1500" dirty="0"/>
              <a:t>Если в 2024 году ИП применял одновременно УСН и ПСН или ОСНО и ПСН, либо ЕСХН и ПСН, то для применения специальных ставок НДС 5% или 7% учитываются доходы по обоим указанным налоговым </a:t>
            </a:r>
            <a:r>
              <a:rPr lang="ru-RU" sz="1500" dirty="0" smtClean="0"/>
              <a:t>режимам.</a:t>
            </a:r>
            <a:endParaRPr lang="ru-RU" sz="15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30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7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C00000"/>
                </a:solidFill>
              </a:rPr>
              <a:t>Когда применяется ставка НДС 0%</a:t>
            </a:r>
            <a:r>
              <a:rPr lang="ru-RU" dirty="0"/>
              <a:t>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Ставка </a:t>
            </a:r>
            <a:r>
              <a:rPr lang="ru-RU" dirty="0"/>
              <a:t>НДС 0% применяется при экспорте товаров, международной перевозке, а также в некоторых других случаях.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Налогоплательщики </a:t>
            </a:r>
            <a:r>
              <a:rPr lang="ru-RU" dirty="0"/>
              <a:t>УСН, которые выбрали ставку НДС 5% (или 7%), имеют право на применение ставки НДС в размере 0% только по отдельным операциям</a:t>
            </a:r>
            <a:r>
              <a:rPr lang="ru-RU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dirty="0" smtClean="0"/>
              <a:t>Такие </a:t>
            </a:r>
            <a:r>
              <a:rPr lang="ru-RU" dirty="0"/>
              <a:t>операции перечислены в подпунктах 1 — 1.2, 2.1 — 3.1, 7 и 11 п. 1 ст.164 НК РФ (п. 9 ст. 164 НК РФ).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К </a:t>
            </a:r>
            <a:r>
              <a:rPr lang="ru-RU" dirty="0"/>
              <a:t>ним, в частности, относятся</a:t>
            </a:r>
            <a:r>
              <a:rPr lang="ru-RU" dirty="0" smtClean="0"/>
              <a:t>:</a:t>
            </a:r>
          </a:p>
          <a:p>
            <a:pPr algn="just">
              <a:lnSpc>
                <a:spcPct val="80000"/>
              </a:lnSpc>
            </a:pPr>
            <a:endParaRPr lang="ru-RU" sz="500" dirty="0"/>
          </a:p>
          <a:p>
            <a:pPr algn="just">
              <a:lnSpc>
                <a:spcPct val="80000"/>
              </a:lnSpc>
            </a:pPr>
            <a:r>
              <a:rPr lang="ru-RU" dirty="0" smtClean="0"/>
              <a:t> - </a:t>
            </a:r>
            <a:r>
              <a:rPr lang="ru-RU" dirty="0"/>
              <a:t>экспорт товаров (в том числе в ЕАЭС</a:t>
            </a:r>
            <a:r>
              <a:rPr lang="ru-RU" dirty="0" smtClean="0"/>
              <a:t>);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международные </a:t>
            </a:r>
            <a:r>
              <a:rPr lang="ru-RU" dirty="0"/>
              <a:t>перевозки товаров; </a:t>
            </a:r>
            <a:endParaRPr lang="ru-RU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транспортно-экспедиционные </a:t>
            </a:r>
            <a:r>
              <a:rPr lang="ru-RU" dirty="0"/>
              <a:t>услуги при организации международной </a:t>
            </a:r>
            <a:r>
              <a:rPr lang="ru-RU" dirty="0" smtClean="0"/>
              <a:t>перевозки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реализация </a:t>
            </a:r>
            <a:r>
              <a:rPr lang="ru-RU" dirty="0"/>
              <a:t>товаров дипломатическим представительствам и международным организациям</a:t>
            </a:r>
            <a:r>
              <a:rPr lang="ru-RU" dirty="0" smtClean="0"/>
              <a:t>.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</a:t>
            </a:r>
            <a:r>
              <a:rPr lang="ru-RU" dirty="0" smtClean="0"/>
              <a:t> </a:t>
            </a:r>
            <a:r>
              <a:rPr lang="ru-RU" dirty="0"/>
              <a:t>Обоснованность применения ставки НДС 0% должна быть документально подтверждена. Перечень документов, подтверждающих ставку 0%, предусмотрен ст. 165 НК РФ. Если по истечении 180 дней с даты отгрузки товаров документы в налоговый орган не представлены, то налогоплательщик УСН не вправе применить ставку НДС 0% и обязан исчислить НДС по применяемой ставке НДС в налоговом периоде (квартале), в котором истекли указанные 180 дней.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 </a:t>
            </a:r>
            <a:r>
              <a:rPr lang="ru-RU" dirty="0"/>
              <a:t>При применении ставки НДС 0% право на вычеты «входного» НДС у налогоплательщиков УСН, применяющих ставку НДС 5% (или 7%), отсутствует.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В </a:t>
            </a:r>
            <a:r>
              <a:rPr lang="ru-RU" b="1" dirty="0">
                <a:solidFill>
                  <a:srgbClr val="C00000"/>
                </a:solidFill>
              </a:rPr>
              <a:t>каких случаях ставки НДС 5% и 7% не применяются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Ставки </a:t>
            </a:r>
            <a:r>
              <a:rPr lang="ru-RU" dirty="0"/>
              <a:t>5% и 7% не применяются</a:t>
            </a:r>
            <a:r>
              <a:rPr lang="ru-RU" dirty="0" smtClean="0"/>
              <a:t>:</a:t>
            </a: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500" dirty="0" smtClean="0"/>
              <a:t> </a:t>
            </a: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ввозе товаров на территорию РФ, в том числе из стран ЕАЭС; </a:t>
            </a:r>
            <a:endParaRPr lang="ru-RU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ru-RU" sz="500" dirty="0" smtClean="0"/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исчислении НДС налогоплательщиком УСН-покупателем в качестве </a:t>
            </a:r>
            <a:r>
              <a:rPr lang="ru-RU" dirty="0" smtClean="0"/>
              <a:t>налогового </a:t>
            </a:r>
            <a:r>
              <a:rPr lang="ru-RU" dirty="0"/>
              <a:t>агента. 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266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8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sz="1550" b="1" dirty="0">
                <a:solidFill>
                  <a:srgbClr val="C00000"/>
                </a:solidFill>
              </a:rPr>
              <a:t>Когда применяются расчетные ставки НДС: 10/110; 20/120; 5/105; </a:t>
            </a:r>
            <a:r>
              <a:rPr lang="ru-RU" sz="1550" b="1" dirty="0" smtClean="0">
                <a:solidFill>
                  <a:srgbClr val="C00000"/>
                </a:solidFill>
              </a:rPr>
              <a:t>7/107</a:t>
            </a: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В </a:t>
            </a:r>
            <a:r>
              <a:rPr lang="ru-RU" sz="1500" dirty="0"/>
              <a:t>ряде случае применяются расчетные ставки НДС. Установлены следующие </a:t>
            </a:r>
            <a:r>
              <a:rPr lang="ru-RU" sz="1500" dirty="0" smtClean="0"/>
              <a:t>расчетные </a:t>
            </a:r>
            <a:r>
              <a:rPr lang="ru-RU" sz="1500" dirty="0"/>
              <a:t>ставки НДС: 10/110; 20/120; 5/105; 7/107 (п. 4 ст. 164 НК РФ).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Для </a:t>
            </a:r>
            <a:r>
              <a:rPr lang="ru-RU" sz="1500" dirty="0"/>
              <a:t>налогоплательщика </a:t>
            </a:r>
            <a:r>
              <a:rPr lang="ru-RU" sz="1500" dirty="0" smtClean="0"/>
              <a:t>УСН, </a:t>
            </a:r>
            <a:r>
              <a:rPr lang="ru-RU" sz="1500" dirty="0"/>
              <a:t>выбравшего применение общеустановленных ставок НДС, применяются </a:t>
            </a:r>
            <a:r>
              <a:rPr lang="ru-RU" sz="1500" dirty="0" smtClean="0"/>
              <a:t>расчетные </a:t>
            </a:r>
            <a:r>
              <a:rPr lang="ru-RU" sz="1500" dirty="0"/>
              <a:t>ставки НДС: 20/120, 10/110</a:t>
            </a:r>
            <a:r>
              <a:rPr lang="ru-RU" sz="15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Для </a:t>
            </a:r>
            <a:r>
              <a:rPr lang="ru-RU" sz="1500" dirty="0"/>
              <a:t>налогоплательщика </a:t>
            </a:r>
            <a:r>
              <a:rPr lang="ru-RU" sz="1500" dirty="0" smtClean="0"/>
              <a:t>УСН, </a:t>
            </a:r>
            <a:r>
              <a:rPr lang="ru-RU" sz="1500" dirty="0"/>
              <a:t>выбравшего применение специальных ставок НДС, применяются расчетные ставки НДС: 5/105, 7/107.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Расчетная </a:t>
            </a:r>
            <a:r>
              <a:rPr lang="ru-RU" sz="1500" dirty="0"/>
              <a:t>ставка НДС применяется, например, при получении авансов. В этих случаях стоимость товаров (работ, услуг) уже сформирована с НДС. Поэтому для исчисления НДС достаточно применить к стоимости товара с учетом НДС </a:t>
            </a:r>
            <a:r>
              <a:rPr lang="ru-RU" sz="1500" dirty="0" smtClean="0"/>
              <a:t>расчетную </a:t>
            </a:r>
            <a:r>
              <a:rPr lang="ru-RU" sz="1500" dirty="0"/>
              <a:t>ставку.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sz="1550" b="1" dirty="0" smtClean="0">
                <a:solidFill>
                  <a:srgbClr val="C00000"/>
                </a:solidFill>
              </a:rPr>
              <a:t>В </a:t>
            </a:r>
            <a:r>
              <a:rPr lang="ru-RU" sz="1550" b="1" dirty="0">
                <a:solidFill>
                  <a:srgbClr val="C00000"/>
                </a:solidFill>
              </a:rPr>
              <a:t>какой момент возникает обязанность исчислить НДС </a:t>
            </a:r>
            <a:endParaRPr lang="ru-RU" sz="155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Согласно </a:t>
            </a:r>
            <a:r>
              <a:rPr lang="ru-RU" sz="1500" dirty="0"/>
              <a:t>общему правилу применения НДС, моментом определения налоговой базы по НДС является наиболее ранняя из следующих дат: </a:t>
            </a:r>
            <a:endParaRPr lang="ru-RU" sz="1500" dirty="0" smtClean="0"/>
          </a:p>
          <a:p>
            <a:pPr marL="342900" indent="-342900" algn="just">
              <a:lnSpc>
                <a:spcPct val="80000"/>
              </a:lnSpc>
              <a:buAutoNum type="arabicPeriod"/>
            </a:pPr>
            <a:r>
              <a:rPr lang="ru-RU" sz="1500" dirty="0" smtClean="0"/>
              <a:t>день </a:t>
            </a:r>
            <a:r>
              <a:rPr lang="ru-RU" sz="1500" dirty="0"/>
              <a:t>отгрузки (передачи) товаров (работ, услуг</a:t>
            </a:r>
            <a:r>
              <a:rPr lang="ru-RU" sz="1500" dirty="0" smtClean="0"/>
              <a:t>);</a:t>
            </a:r>
          </a:p>
          <a:p>
            <a:pPr marL="342900" indent="-342900" algn="just">
              <a:lnSpc>
                <a:spcPct val="80000"/>
              </a:lnSpc>
              <a:buAutoNum type="arabicPeriod"/>
            </a:pPr>
            <a:r>
              <a:rPr lang="ru-RU" sz="1500" dirty="0" smtClean="0"/>
              <a:t>день </a:t>
            </a:r>
            <a:r>
              <a:rPr lang="ru-RU" sz="1500" dirty="0"/>
              <a:t>оплаты (аванс) в счет предстоящих поставок товаров (работ, услуг).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Если налогоплательщик до </a:t>
            </a:r>
            <a:r>
              <a:rPr lang="ru-RU" sz="1500" dirty="0"/>
              <a:t>даты отгрузки получит аванс, то НДС следует исчислить как при получении аванса, так и при последующей отгрузке товаров (работ, услуг) в счет аванса</a:t>
            </a:r>
            <a:r>
              <a:rPr lang="ru-RU" sz="150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800" dirty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Налоговая </a:t>
            </a:r>
            <a:r>
              <a:rPr lang="ru-RU" sz="1500" dirty="0"/>
              <a:t>база при получении аванса определяется с суммы полученного </a:t>
            </a:r>
            <a:r>
              <a:rPr lang="ru-RU" sz="1500" dirty="0" smtClean="0"/>
              <a:t>аванса </a:t>
            </a:r>
            <a:r>
              <a:rPr lang="ru-RU" sz="1500" dirty="0"/>
              <a:t>— то есть с суммы, включающей в себя НДС. Поэтому если такой </a:t>
            </a:r>
            <a:r>
              <a:rPr lang="ru-RU" sz="1500" dirty="0" smtClean="0"/>
              <a:t>налогоплательщик </a:t>
            </a:r>
            <a:r>
              <a:rPr lang="ru-RU" sz="1500" dirty="0"/>
              <a:t>УСН применяет специальные ставки, то для исчисления НДС </a:t>
            </a:r>
            <a:r>
              <a:rPr lang="ru-RU" sz="1500" dirty="0" smtClean="0"/>
              <a:t>применяется </a:t>
            </a:r>
            <a:r>
              <a:rPr lang="ru-RU" sz="1500" dirty="0"/>
              <a:t>соответствующая применяемой ставке расчетная ставка НДС.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r>
              <a:rPr lang="ru-RU" sz="1500" dirty="0" smtClean="0"/>
              <a:t>Так</a:t>
            </a:r>
            <a:r>
              <a:rPr lang="ru-RU" sz="1500" dirty="0"/>
              <a:t>, ставке 5% соответствует расчетная ставка — 5/105, ставке 7% — 7/107. Чтобы не было двойного налогообложения, ранее исчисленный с аванса НДС </a:t>
            </a:r>
            <a:r>
              <a:rPr lang="ru-RU" sz="1500" dirty="0" smtClean="0"/>
              <a:t>принимается </a:t>
            </a:r>
            <a:r>
              <a:rPr lang="ru-RU" sz="1500" dirty="0"/>
              <a:t>к вычету в момент исчисления НДС с отгрузки. </a:t>
            </a:r>
            <a:endParaRPr lang="ru-RU" sz="1500" dirty="0" smtClean="0"/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00" dirty="0"/>
              <a:t>Если оплата производится уже после отгрузки, то НДС исчисляется один раз — в момент отгрузки. При оплате НДС уже не </a:t>
            </a:r>
            <a:r>
              <a:rPr lang="ru-RU" sz="1500" dirty="0" smtClean="0"/>
              <a:t>исчисляется.</a:t>
            </a:r>
          </a:p>
          <a:p>
            <a:pPr algn="just">
              <a:lnSpc>
                <a:spcPct val="80000"/>
              </a:lnSpc>
            </a:pPr>
            <a:endParaRPr lang="ru-RU" sz="500" dirty="0" smtClean="0"/>
          </a:p>
          <a:p>
            <a:pPr algn="just">
              <a:lnSpc>
                <a:spcPct val="80000"/>
              </a:lnSpc>
            </a:pPr>
            <a:r>
              <a:rPr lang="ru-RU" sz="1550" b="1" dirty="0" smtClean="0">
                <a:solidFill>
                  <a:srgbClr val="C00000"/>
                </a:solidFill>
              </a:rPr>
              <a:t>! </a:t>
            </a:r>
            <a:r>
              <a:rPr lang="ru-RU" sz="1450" dirty="0"/>
              <a:t>Если получен аванс и планируется отгрузка в счет этого аванса в одном и том же квартале, то допустимо составление счета-фактуры и исчисление НДС только при отгрузке. С авансов НДС уже не исчисляется и счет-фактура при получении аванса не выставляется. Если в течение текущего квартала в счет полученного аванса произведена частичная отгрузка, то НДС исчисляется с части аванса, в счет которого отгрузка в текущем квартале не осуществлялась. В этом случае выставление счета-фактуры возможно на ту сумму аванса, в счет которой по итогам квартала товары (работы, услуги) не отгружались.</a:t>
            </a:r>
            <a:endParaRPr lang="ru-RU" sz="145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9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9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81742" y="300977"/>
            <a:ext cx="9004599" cy="649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Счет-фактура</a:t>
            </a:r>
          </a:p>
          <a:p>
            <a:pPr algn="just">
              <a:lnSpc>
                <a:spcPct val="80000"/>
              </a:lnSpc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dirty="0" smtClean="0"/>
              <a:t>Счет-фактура </a:t>
            </a:r>
            <a:r>
              <a:rPr lang="ru-RU" dirty="0"/>
              <a:t>— это специальный документ, который предназначен для учета НДС.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При </a:t>
            </a:r>
            <a:r>
              <a:rPr lang="ru-RU" dirty="0"/>
              <a:t>отгрузке товаров (работ, услуг) налогоплательщик УСН, который обязан </a:t>
            </a:r>
            <a:r>
              <a:rPr lang="ru-RU" dirty="0" smtClean="0"/>
              <a:t>исчислять </a:t>
            </a:r>
            <a:r>
              <a:rPr lang="ru-RU" dirty="0"/>
              <a:t>и уплачивать НДС в бюджет, обязан выставить покупателю </a:t>
            </a:r>
            <a:r>
              <a:rPr lang="ru-RU" dirty="0" smtClean="0"/>
              <a:t>счет-фактуру.</a:t>
            </a: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sz="800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ru-RU" dirty="0" smtClean="0"/>
              <a:t>Счет-фактура </a:t>
            </a:r>
            <a:r>
              <a:rPr lang="ru-RU" dirty="0"/>
              <a:t>выставляется в двух экземплярах (для продавца и покупателя) на бумажном носителе или в электронном виде в течение пяти календарных дней с даты отгрузки товаров, выполнения работ, оказания услуг, а также при </a:t>
            </a:r>
            <a:r>
              <a:rPr lang="ru-RU" dirty="0" smtClean="0"/>
              <a:t>получении </a:t>
            </a:r>
            <a:r>
              <a:rPr lang="ru-RU" dirty="0"/>
              <a:t>авансов в счет этой отгрузки.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Для </a:t>
            </a:r>
            <a:r>
              <a:rPr lang="ru-RU" dirty="0"/>
              <a:t>покупателя счет-фактура является </a:t>
            </a:r>
            <a:r>
              <a:rPr lang="ru-RU" dirty="0" smtClean="0"/>
              <a:t>основанием </a:t>
            </a:r>
            <a:r>
              <a:rPr lang="ru-RU" dirty="0"/>
              <a:t>для применения налоговых вычетов по НДС</a:t>
            </a:r>
            <a:r>
              <a:rPr lang="ru-RU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Если </a:t>
            </a:r>
            <a:r>
              <a:rPr lang="ru-RU" dirty="0"/>
              <a:t>налогоплательщик УСН осуществляет операции, освобождаемые от НДС (ст.149 НК РФ) или не признаваемые объектом налогообложения НДС (п.2 ст.146 НК РФ), то счета-фактуры он не составляет</a:t>
            </a:r>
            <a:r>
              <a:rPr lang="ru-RU" dirty="0" smtClean="0"/>
              <a:t>.</a:t>
            </a: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sz="800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</a:t>
            </a:r>
            <a:r>
              <a:rPr lang="ru-RU" dirty="0" smtClean="0"/>
              <a:t> </a:t>
            </a:r>
            <a:r>
              <a:rPr lang="ru-RU" dirty="0"/>
              <a:t>Если налогоплательщик УСН, который обязан исчислять и уплачивать НДС в бюджет, реализует товары (работы, услуги) физическим лицам, то счета-фактуры он не выставляет (пп.1 п.3 ст.169 НК РФ). В этом случае возможно составить сводный документ (например, справка бухгалтера), содержащий суммарные данные по всем облагаемым НДС операциям, совершенным в течение квартала (месяца), для его регистрации в книге </a:t>
            </a:r>
            <a:r>
              <a:rPr lang="ru-RU" dirty="0" smtClean="0"/>
              <a:t>продаж.</a:t>
            </a:r>
            <a:endParaRPr lang="ru-RU" sz="800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! </a:t>
            </a:r>
            <a:r>
              <a:rPr lang="ru-RU" dirty="0"/>
              <a:t>Если налогоплательщик УСН, применяющий освобождение от НДС на основании статьи 145 НК РФ, которое носит обязательный характер, выставит покупателю счет-фактуру с выделением в нем суммы НДС, то сумма НДС, указанная в этом счете-фактуре, подлежит уплате в бюджет (п.5 ст.173 НК РФ). При этом у </a:t>
            </a:r>
            <a:r>
              <a:rPr lang="ru-RU" dirty="0" smtClean="0"/>
              <a:t>продавца-налогоплательщика </a:t>
            </a:r>
            <a:r>
              <a:rPr lang="ru-RU" dirty="0"/>
              <a:t>УСН право на вычеты «входного» НДС не предусмотрено (п.2 ст.170 НК РФ). </a:t>
            </a:r>
            <a:endParaRPr lang="ru-RU" dirty="0" smtClean="0"/>
          </a:p>
          <a:p>
            <a:pPr algn="just">
              <a:lnSpc>
                <a:spcPct val="80000"/>
              </a:lnSpc>
            </a:pPr>
            <a:endParaRPr lang="ru-RU" sz="800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Покупатель </a:t>
            </a:r>
            <a:r>
              <a:rPr lang="ru-RU" dirty="0"/>
              <a:t>товаров (работ, услуг), имущественных прав у такого налогоплательщика-продавца имеет право на вычеты НДС, указанного в </a:t>
            </a:r>
            <a:r>
              <a:rPr lang="ru-RU" dirty="0" smtClean="0"/>
              <a:t>счете-фактуре</a:t>
            </a:r>
            <a:r>
              <a:rPr lang="ru-RU" dirty="0"/>
              <a:t>, которые применяются в порядке и на условиях, предусмотренных статьями 171 и 172 НК РФ.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33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38931</TotalTime>
  <Words>4045</Words>
  <Application>Microsoft Office PowerPoint</Application>
  <PresentationFormat>Произвольный</PresentationFormat>
  <Paragraphs>274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8" baseType="lpstr">
      <vt:lpstr>Arial</vt:lpstr>
      <vt:lpstr>Arial Narrow</vt:lpstr>
      <vt:lpstr>Calibri</vt:lpstr>
      <vt:lpstr>Century Gothic</vt:lpstr>
      <vt:lpstr>DejaVu Sans</vt:lpstr>
      <vt:lpstr>Palatino Linotype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user</cp:lastModifiedBy>
  <cp:revision>795</cp:revision>
  <cp:lastPrinted>2024-09-19T12:20:14Z</cp:lastPrinted>
  <dcterms:created xsi:type="dcterms:W3CDTF">2019-04-30T10:46:03Z</dcterms:created>
  <dcterms:modified xsi:type="dcterms:W3CDTF">2024-11-27T11:50:58Z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20</vt:i4>
  </property>
</Properties>
</file>