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  <p:sldMasterId id="2147483700" r:id="rId4"/>
  </p:sldMasterIdLst>
  <p:notesMasterIdLst>
    <p:notesMasterId r:id="rId22"/>
  </p:notesMasterIdLst>
  <p:sldIdLst>
    <p:sldId id="256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51" r:id="rId18"/>
    <p:sldId id="347" r:id="rId19"/>
    <p:sldId id="348" r:id="rId20"/>
    <p:sldId id="282" r:id="rId21"/>
  </p:sldIdLst>
  <p:sldSz cx="9532938" cy="71501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2">
          <p15:clr>
            <a:srgbClr val="A4A3A4"/>
          </p15:clr>
        </p15:guide>
        <p15:guide id="2" pos="30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38" y="102"/>
      </p:cViewPr>
      <p:guideLst>
        <p:guide orient="horz" pos="2252"/>
        <p:guide pos="30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93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908" y="0"/>
            <a:ext cx="2972492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FE81-DF52-4549-A263-EFF15380A91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1" y="4714440"/>
            <a:ext cx="548607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879"/>
            <a:ext cx="2972493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908" y="9428879"/>
            <a:ext cx="2972492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7D8F9-86F8-4778-A442-29D6EA0E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00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8"/>
            <a:ext cx="9532938" cy="714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7185" y="2092067"/>
            <a:ext cx="7957355" cy="4457777"/>
          </a:xfrm>
        </p:spPr>
        <p:txBody>
          <a:bodyPr>
            <a:noAutofit/>
          </a:bodyPr>
          <a:lstStyle>
            <a:lvl1pPr marL="332188" indent="0">
              <a:buFontTx/>
              <a:buNone/>
              <a:defRPr b="1">
                <a:latin typeface="+mj-lt"/>
              </a:defRPr>
            </a:lvl1pPr>
            <a:lvl2pPr marL="332188" indent="0">
              <a:defRPr>
                <a:latin typeface="+mj-lt"/>
              </a:defRPr>
            </a:lvl2pPr>
            <a:lvl3pPr marL="574437" indent="-237899">
              <a:defRPr>
                <a:latin typeface="+mj-lt"/>
              </a:defRPr>
            </a:lvl3pPr>
            <a:lvl4pPr marL="0" indent="329287">
              <a:defRPr>
                <a:latin typeface="+mj-lt"/>
              </a:defRPr>
            </a:lvl4pPr>
            <a:lvl5pPr marL="131134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37185" y="776803"/>
            <a:ext cx="7957354" cy="1315265"/>
          </a:xfrm>
        </p:spPr>
        <p:txBody>
          <a:bodyPr>
            <a:noAutofit/>
          </a:bodyPr>
          <a:lstStyle>
            <a:lvl1pPr marL="0" marR="0" indent="0" defTabSz="9531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9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760043" y="6115102"/>
            <a:ext cx="526298" cy="712802"/>
          </a:xfrm>
          <a:prstGeom prst="rect">
            <a:avLst/>
          </a:prstGeom>
        </p:spPr>
        <p:txBody>
          <a:bodyPr lIns="106765" tIns="53383" rIns="106765" bIns="53383"/>
          <a:lstStyle>
            <a:lvl1pPr>
              <a:defRPr/>
            </a:lvl1pPr>
          </a:lstStyle>
          <a:p>
            <a:pPr>
              <a:defRPr/>
            </a:pPr>
            <a:fld id="{28550610-7997-4552-BF30-A353E03CC79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64994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6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7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subTitle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3" name="PlaceHolder 5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337752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6278040" y="167292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4766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9" name="PlaceHolder 6"/>
          <p:cNvSpPr>
            <a:spLocks noGrp="1"/>
          </p:cNvSpPr>
          <p:nvPr>
            <p:ph type="body"/>
          </p:nvPr>
        </p:nvSpPr>
        <p:spPr>
          <a:xfrm>
            <a:off x="337752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0" name="PlaceHolder 7"/>
          <p:cNvSpPr>
            <a:spLocks noGrp="1"/>
          </p:cNvSpPr>
          <p:nvPr>
            <p:ph type="body"/>
          </p:nvPr>
        </p:nvSpPr>
        <p:spPr>
          <a:xfrm>
            <a:off x="6278040" y="3839040"/>
            <a:ext cx="2762280" cy="1977840"/>
          </a:xfrm>
          <a:prstGeom prst="rect">
            <a:avLst/>
          </a:prstGeom>
        </p:spPr>
        <p:txBody>
          <a:bodyPr lIns="0" tIns="0" rIns="0" bIns="0">
            <a:normAutofit fontScale="8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76640" y="285120"/>
            <a:ext cx="8579160" cy="553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872960" y="383904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76640" y="256680"/>
            <a:ext cx="857916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872960" y="1672920"/>
            <a:ext cx="418644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76640" y="3839040"/>
            <a:ext cx="8579160" cy="1977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-01.jpg"/>
          <p:cNvPicPr/>
          <p:nvPr/>
        </p:nvPicPr>
        <p:blipFill>
          <a:blip r:embed="rId15"/>
          <a:stretch/>
        </p:blipFill>
        <p:spPr>
          <a:xfrm>
            <a:off x="1440" y="1440"/>
            <a:ext cx="9529920" cy="714600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14" r:id="rId13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817120" y="6775920"/>
            <a:ext cx="87480" cy="87480"/>
          </a:xfrm>
          <a:prstGeom prst="ellipse">
            <a:avLst/>
          </a:prstGeom>
          <a:solidFill>
            <a:srgbClr val="808080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2"/>
          <p:cNvSpPr/>
          <p:nvPr/>
        </p:nvSpPr>
        <p:spPr>
          <a:xfrm>
            <a:off x="593280" y="6775920"/>
            <a:ext cx="87480" cy="87480"/>
          </a:xfrm>
          <a:prstGeom prst="ellipse">
            <a:avLst/>
          </a:prstGeom>
          <a:solidFill>
            <a:srgbClr val="808080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PlaceHolder 3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2" descr="Z:\Projects\Текущие\Проектная\FNS_2012\_БРЭНДБУК\out\PPT\3_1_present-01.jpg"/>
          <p:cNvPicPr/>
          <p:nvPr/>
        </p:nvPicPr>
        <p:blipFill>
          <a:blip r:embed="rId14"/>
          <a:stretch/>
        </p:blipFill>
        <p:spPr>
          <a:xfrm>
            <a:off x="1080" y="1800"/>
            <a:ext cx="9530280" cy="7145280"/>
          </a:xfrm>
          <a:prstGeom prst="rect">
            <a:avLst/>
          </a:prstGeom>
          <a:ln w="9360">
            <a:noFill/>
          </a:ln>
        </p:spPr>
      </p:pic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76640" y="285120"/>
            <a:ext cx="8579160" cy="1193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76640" y="1672920"/>
            <a:ext cx="8579160" cy="41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8817120" y="6775920"/>
            <a:ext cx="87840" cy="87840"/>
          </a:xfrm>
          <a:prstGeom prst="ellipse">
            <a:avLst/>
          </a:prstGeom>
          <a:solidFill>
            <a:srgbClr val="B1C5D6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2"/>
          <p:cNvSpPr/>
          <p:nvPr/>
        </p:nvSpPr>
        <p:spPr>
          <a:xfrm>
            <a:off x="593280" y="6775920"/>
            <a:ext cx="87840" cy="87840"/>
          </a:xfrm>
          <a:prstGeom prst="ellipse">
            <a:avLst/>
          </a:prstGeom>
          <a:solidFill>
            <a:srgbClr val="B1C5D6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PlaceHolder 3"/>
          <p:cNvSpPr>
            <a:spLocks noGrp="1"/>
          </p:cNvSpPr>
          <p:nvPr>
            <p:ph type="title"/>
          </p:nvPr>
        </p:nvSpPr>
        <p:spPr>
          <a:xfrm>
            <a:off x="476640" y="0"/>
            <a:ext cx="8579160" cy="16678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ts val="5800"/>
              </a:lnSpc>
            </a:pPr>
            <a:r>
              <a:rPr lang="ru-RU" sz="5400" b="0" strike="noStrike" spc="-1">
                <a:solidFill>
                  <a:srgbClr val="464653"/>
                </a:solidFill>
                <a:latin typeface="Palatino Linotype"/>
              </a:rPr>
              <a:t>Образец заголовка</a:t>
            </a:r>
            <a:endParaRPr lang="ru-RU" sz="5400" b="0" strike="noStrike" spc="-1">
              <a:solidFill>
                <a:srgbClr val="638BAD"/>
              </a:solidFill>
              <a:latin typeface="Palatino Linotype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476640" y="1668240"/>
            <a:ext cx="8579160" cy="4718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B1C5D6"/>
                </a:solidFill>
                <a:latin typeface="Century Gothic"/>
              </a:rPr>
              <a:t>Образец текста</a:t>
            </a:r>
          </a:p>
          <a:p>
            <a:pPr marL="864000" lvl="1" indent="-324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Второй уровень</a:t>
            </a:r>
          </a:p>
          <a:p>
            <a:pPr marL="1296000" lvl="2" indent="-288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Третий уровень</a:t>
            </a:r>
          </a:p>
          <a:p>
            <a:pPr marL="1728000" lvl="3" indent="-216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Четвертый уровень</a:t>
            </a:r>
          </a:p>
          <a:p>
            <a:pPr marL="2160000" lvl="4" indent="-216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600" b="0" strike="noStrike" spc="-1">
                <a:solidFill>
                  <a:srgbClr val="B1C5D6"/>
                </a:solidFill>
                <a:latin typeface="Century Gothic"/>
              </a:rPr>
              <a:t>Пятый уровень</a:t>
            </a:r>
          </a:p>
        </p:txBody>
      </p:sp>
      <p:sp>
        <p:nvSpPr>
          <p:cNvPr id="162" name="PlaceHolder 5"/>
          <p:cNvSpPr>
            <a:spLocks noGrp="1"/>
          </p:cNvSpPr>
          <p:nvPr>
            <p:ph type="dt"/>
          </p:nvPr>
        </p:nvSpPr>
        <p:spPr>
          <a:xfrm>
            <a:off x="6633720" y="6626880"/>
            <a:ext cx="2174040" cy="380160"/>
          </a:xfrm>
          <a:prstGeom prst="rect">
            <a:avLst/>
          </a:prstGeom>
        </p:spPr>
        <p:txBody>
          <a:bodyPr rIns="45720" anchor="ctr">
            <a:noAutofit/>
          </a:bodyPr>
          <a:lstStyle/>
          <a:p>
            <a:pPr algn="r">
              <a:lnSpc>
                <a:spcPct val="100000"/>
              </a:lnSpc>
            </a:pPr>
            <a:fld id="{4768DF33-4923-42F0-97F8-46FE89EBE39D}" type="datetime">
              <a:rPr lang="ru-RU" sz="1200" b="0" strike="noStrike" spc="-1">
                <a:solidFill>
                  <a:srgbClr val="9AB4CA"/>
                </a:solidFill>
                <a:latin typeface="Century Gothic"/>
              </a:rPr>
              <a:t>27.11.2024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ftr"/>
          </p:nvPr>
        </p:nvSpPr>
        <p:spPr>
          <a:xfrm>
            <a:off x="686880" y="6626880"/>
            <a:ext cx="2968560" cy="380160"/>
          </a:xfrm>
          <a:prstGeom prst="rect">
            <a:avLst/>
          </a:prstGeom>
        </p:spPr>
        <p:txBody>
          <a:bodyPr lIns="4572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sldNum"/>
          </p:nvPr>
        </p:nvSpPr>
        <p:spPr>
          <a:xfrm>
            <a:off x="8906400" y="6626880"/>
            <a:ext cx="585360" cy="380160"/>
          </a:xfrm>
          <a:prstGeom prst="rect">
            <a:avLst/>
          </a:prstGeom>
        </p:spPr>
        <p:txBody>
          <a:bodyPr lIns="27360" rIns="45720" anchor="ctr">
            <a:noAutofit/>
          </a:bodyPr>
          <a:lstStyle/>
          <a:p>
            <a:pPr>
              <a:lnSpc>
                <a:spcPct val="100000"/>
              </a:lnSpc>
            </a:pPr>
            <a:fld id="{D0D1DE25-2E21-4FBD-B35D-EF2A44A891F9}" type="slidenum">
              <a:rPr lang="ru-RU" sz="1200" b="0" strike="noStrike" spc="-1">
                <a:solidFill>
                  <a:srgbClr val="9AB4CA"/>
                </a:solidFill>
                <a:latin typeface="Century Gothic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80697&amp;dst=100922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66890&amp;dst=26745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66890&amp;dst=26113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82529&amp;dst=100303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157957" y="2710954"/>
            <a:ext cx="9020962" cy="28083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400" tIns="52200" rIns="104400" bIns="522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/>
            <a:r>
              <a:rPr lang="ru-RU" sz="3200" b="1" dirty="0">
                <a:solidFill>
                  <a:schemeClr val="bg1"/>
                </a:solidFill>
              </a:rPr>
              <a:t>Обзор изменений в налоговом законодательстве с 2025 года. 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Новые </a:t>
            </a:r>
            <a:r>
              <a:rPr lang="ru-RU" sz="3200" b="1" dirty="0">
                <a:solidFill>
                  <a:schemeClr val="bg1"/>
                </a:solidFill>
              </a:rPr>
              <a:t>лимиты по УСН.</a:t>
            </a:r>
          </a:p>
          <a:p>
            <a:pPr algn="ctr">
              <a:lnSpc>
                <a:spcPct val="100000"/>
              </a:lnSpc>
            </a:pPr>
            <a:r>
              <a:rPr lang="ru-RU" sz="2200" b="1" strike="noStrike" spc="-1" dirty="0" smtClean="0">
                <a:solidFill>
                  <a:srgbClr val="FFFFFF"/>
                </a:solidFill>
                <a:latin typeface="Calibri"/>
                <a:ea typeface="Times New Roman"/>
              </a:rPr>
              <a:t>Управление </a:t>
            </a:r>
            <a:r>
              <a:rPr lang="ru-RU" sz="2200" b="1" strike="noStrike" spc="-1" dirty="0">
                <a:solidFill>
                  <a:srgbClr val="FFFFFF"/>
                </a:solidFill>
                <a:latin typeface="Calibri"/>
                <a:ea typeface="Times New Roman"/>
              </a:rPr>
              <a:t>ФНС России по Республике </a:t>
            </a:r>
            <a:r>
              <a:rPr lang="ru-RU" sz="2200" b="1" strike="noStrike" spc="-1" dirty="0" smtClean="0">
                <a:solidFill>
                  <a:srgbClr val="FFFFFF"/>
                </a:solidFill>
                <a:latin typeface="Calibri"/>
                <a:ea typeface="Times New Roman"/>
              </a:rPr>
              <a:t>Карелия</a:t>
            </a: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2200" b="0" strike="noStrike" spc="-1" dirty="0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161520" y="5372640"/>
            <a:ext cx="6357600" cy="1346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10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fld id="{DD232483-A8DB-48C6-8896-008F887D94F0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 algn="ctr">
                <a:lnSpc>
                  <a:spcPts val="2189"/>
                </a:lnSpc>
              </a:pPr>
              <a:t>10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104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altLang="ru-RU" sz="32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309378" y="1198786"/>
            <a:ext cx="9223560" cy="541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ru-RU" sz="2400" b="1" dirty="0"/>
          </a:p>
        </p:txBody>
      </p:sp>
      <p:pic>
        <p:nvPicPr>
          <p:cNvPr id="9" name="Рисунок 8"/>
          <p:cNvPicPr/>
          <p:nvPr/>
        </p:nvPicPr>
        <p:blipFill rotWithShape="1">
          <a:blip r:embed="rId2"/>
          <a:srcRect l="17355" t="25344" r="17718" b="8264"/>
          <a:stretch/>
        </p:blipFill>
        <p:spPr bwMode="auto">
          <a:xfrm>
            <a:off x="223429" y="406698"/>
            <a:ext cx="9062912" cy="64212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1060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104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/>
              <a:t>Изменения с 01.01.2025 г. </a:t>
            </a:r>
          </a:p>
          <a:p>
            <a:pPr algn="ctr" eaLnBrk="1" hangingPunct="1"/>
            <a:r>
              <a:rPr lang="ru-RU" altLang="ru-RU" sz="3200" b="1" dirty="0" smtClean="0">
                <a:solidFill>
                  <a:srgbClr val="C00000"/>
                </a:solidFill>
              </a:rPr>
              <a:t>Туристический налог 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23429" y="1054770"/>
            <a:ext cx="9011604" cy="5698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1800" dirty="0"/>
              <a:t>С 2025 года преобразуют курортный сбор в туристический </a:t>
            </a:r>
            <a:r>
              <a:rPr lang="ru-RU" sz="1800" dirty="0" smtClean="0"/>
              <a:t>налог (местный налог, гл. 33.1 НК РФ). </a:t>
            </a:r>
          </a:p>
          <a:p>
            <a:r>
              <a:rPr lang="ru-RU" sz="1800" dirty="0" smtClean="0">
                <a:hlinkClick r:id="rId2"/>
              </a:rPr>
              <a:t>Основные </a:t>
            </a:r>
            <a:r>
              <a:rPr lang="ru-RU" sz="1800" dirty="0">
                <a:hlinkClick r:id="rId2"/>
              </a:rPr>
              <a:t>моменты</a:t>
            </a:r>
            <a:r>
              <a:rPr lang="ru-RU" sz="1800" dirty="0"/>
              <a:t>:</a:t>
            </a:r>
          </a:p>
          <a:p>
            <a:r>
              <a:rPr lang="ru-RU" sz="1800" dirty="0"/>
              <a:t>- решение о введении туристического налога и о его размере будут принимать муниципалитеты. Также они смогут устанавливать дополнительные льготы;</a:t>
            </a:r>
          </a:p>
          <a:p>
            <a:r>
              <a:rPr lang="ru-RU" sz="1800" dirty="0"/>
              <a:t>- плату начнут взимать за услуги по временному проживанию;</a:t>
            </a:r>
          </a:p>
          <a:p>
            <a:r>
              <a:rPr lang="ru-RU" sz="1800" dirty="0"/>
              <a:t>- предусмотрят постепенный рост ставок: с 1% от цены проживания в 2025 году, прибавляя по 1% в год до 2029 года (далее - не выше 5%);</a:t>
            </a:r>
          </a:p>
          <a:p>
            <a:r>
              <a:rPr lang="ru-RU" sz="1800" dirty="0"/>
              <a:t>- муниципалитеты смогут устанавливать дифференцированные ставки с учетом сезонности и категории средств размещения. При этом установят минимальный налог;</a:t>
            </a:r>
          </a:p>
          <a:p>
            <a:r>
              <a:rPr lang="ru-RU" sz="1800" dirty="0"/>
              <a:t>- налог не будет исчисляться со стоимости услуги по проживанию некоторых категорий граждан, в том </a:t>
            </a:r>
            <a:r>
              <a:rPr lang="ru-RU" sz="1800" dirty="0" smtClean="0"/>
              <a:t>числе инвалидов </a:t>
            </a:r>
            <a:r>
              <a:rPr lang="ru-RU" sz="1800" dirty="0"/>
              <a:t>I и II групп, </a:t>
            </a:r>
            <a:r>
              <a:rPr lang="ru-RU" sz="1800" dirty="0" smtClean="0"/>
              <a:t>инвалидов </a:t>
            </a:r>
            <a:r>
              <a:rPr lang="ru-RU" sz="1800" dirty="0"/>
              <a:t>с детства, </a:t>
            </a:r>
            <a:r>
              <a:rPr lang="ru-RU" sz="1800" dirty="0" smtClean="0"/>
              <a:t>дети-инвалидов, ветеранов </a:t>
            </a:r>
            <a:r>
              <a:rPr lang="ru-RU" sz="1800" dirty="0"/>
              <a:t>и </a:t>
            </a:r>
            <a:r>
              <a:rPr lang="ru-RU" sz="1800" dirty="0" smtClean="0"/>
              <a:t>инвалидов </a:t>
            </a:r>
            <a:r>
              <a:rPr lang="ru-RU" sz="1800" dirty="0"/>
              <a:t>боевых </a:t>
            </a:r>
            <a:r>
              <a:rPr lang="ru-RU" sz="1800" dirty="0" smtClean="0"/>
              <a:t>действий</a:t>
            </a:r>
            <a:r>
              <a:rPr lang="ru-RU" sz="1800" b="1" dirty="0" smtClean="0"/>
              <a:t>,</a:t>
            </a:r>
            <a:r>
              <a:rPr lang="ru-RU" sz="1800" dirty="0" smtClean="0"/>
              <a:t> </a:t>
            </a:r>
            <a:r>
              <a:rPr lang="ru-RU" sz="1800" dirty="0"/>
              <a:t>участников специальной военной операции. Муниципалитеты смогут расширять перечень категорий;</a:t>
            </a:r>
          </a:p>
          <a:p>
            <a:r>
              <a:rPr lang="ru-RU" sz="1800" dirty="0"/>
              <a:t>- налог нужно будет уплачивать по итогам квартала. Срок - не позднее 28-го числа месяца, который следует за истекшим кварталом;</a:t>
            </a:r>
          </a:p>
          <a:p>
            <a:r>
              <a:rPr lang="ru-RU" sz="1800" dirty="0"/>
              <a:t>- декларацию потребуется подавать не позднее 25-го числа месяца, который следует за истекшим кварталом по месту нахождения гостиницы</a:t>
            </a:r>
            <a:r>
              <a:rPr lang="ru-RU" sz="1800" dirty="0" smtClean="0"/>
              <a:t>.</a:t>
            </a: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8087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 smtClean="0">
                <a:solidFill>
                  <a:schemeClr val="bg1"/>
                </a:solidFill>
                <a:latin typeface="Calibri" pitchFamily="34" charset="0"/>
              </a:rPr>
              <a:t>12</a:t>
            </a:r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104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/>
              <a:t>Изменения с 01.01.2025 г. </a:t>
            </a:r>
          </a:p>
          <a:p>
            <a:pPr algn="ctr" eaLnBrk="1" hangingPunct="1"/>
            <a:r>
              <a:rPr lang="ru-RU" altLang="ru-RU" sz="3200" b="1" smtClean="0">
                <a:solidFill>
                  <a:srgbClr val="C00000"/>
                </a:solidFill>
              </a:rPr>
              <a:t>Разное 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191927" y="1198786"/>
            <a:ext cx="889502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400" dirty="0" smtClean="0"/>
              <a:t>С 2025 года от составления счетов-фактур освобождены не только налогоплательщики применяющие УСН , но и налогоплательщики ЕСХН.</a:t>
            </a:r>
          </a:p>
          <a:p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1 января единую (упрощенную) декларацию сдают 1 раз</a:t>
            </a:r>
          </a:p>
          <a:p>
            <a:r>
              <a:rPr lang="ru-RU" sz="2400" dirty="0"/>
              <a:t>Оптимизируют число нулевых деклараций. Так, единую (упрощенную) декларацию нужно сдавать только за первый период, в котором не было движения денег или объектов обложения НДС и налогом на прибыль. Сроки такие:</a:t>
            </a:r>
          </a:p>
          <a:p>
            <a:r>
              <a:rPr lang="ru-RU" sz="2400" dirty="0"/>
              <a:t>- по НДС - не позднее 20-го числа первого месяца следующего квартала;</a:t>
            </a:r>
          </a:p>
          <a:p>
            <a:r>
              <a:rPr lang="ru-RU" sz="2400" dirty="0"/>
              <a:t>- по налогу на прибыль - не позднее 20 апреля.</a:t>
            </a:r>
          </a:p>
          <a:p>
            <a:r>
              <a:rPr lang="ru-RU" sz="2400" dirty="0"/>
              <a:t>Ранее ее подавали ежеквартально.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12918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 smtClean="0">
                <a:solidFill>
                  <a:schemeClr val="bg1"/>
                </a:solidFill>
                <a:latin typeface="Calibri" pitchFamily="34" charset="0"/>
              </a:rPr>
              <a:t>13</a:t>
            </a:r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190674"/>
            <a:ext cx="886265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Изменения в региональном налоговом законодательстве.</a:t>
            </a:r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306819" y="982762"/>
            <a:ext cx="8708122" cy="577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1700" dirty="0"/>
              <a:t>Закон </a:t>
            </a:r>
            <a:r>
              <a:rPr lang="ru-RU" sz="1700" dirty="0" smtClean="0"/>
              <a:t>РК </a:t>
            </a:r>
            <a:r>
              <a:rPr lang="ru-RU" sz="1700" dirty="0"/>
              <a:t>от 28.10.2024 N </a:t>
            </a:r>
            <a:r>
              <a:rPr lang="ru-RU" sz="1700" dirty="0" smtClean="0"/>
              <a:t>2995-ЗРК "О </a:t>
            </a:r>
            <a:r>
              <a:rPr lang="ru-RU" sz="1700" dirty="0"/>
              <a:t>внесении изменений в Закон Республики Карелия "О налогах (ставках налогов) на территории Республики </a:t>
            </a:r>
            <a:r>
              <a:rPr lang="ru-RU" sz="1700" dirty="0" smtClean="0"/>
              <a:t>Карелия": </a:t>
            </a:r>
          </a:p>
          <a:p>
            <a:endParaRPr lang="ru-RU" sz="800" dirty="0" smtClean="0"/>
          </a:p>
          <a:p>
            <a:r>
              <a:rPr lang="ru-RU" sz="1700" b="1" dirty="0" smtClean="0">
                <a:solidFill>
                  <a:srgbClr val="C00000"/>
                </a:solidFill>
              </a:rPr>
              <a:t>По УСН</a:t>
            </a:r>
            <a:r>
              <a:rPr lang="ru-RU" sz="1700" dirty="0" smtClean="0"/>
              <a:t> для организаций </a:t>
            </a:r>
            <a:r>
              <a:rPr lang="ru-RU" sz="1700" dirty="0"/>
              <a:t>и ИП, </a:t>
            </a:r>
            <a:r>
              <a:rPr lang="ru-RU" sz="1700" dirty="0" smtClean="0"/>
              <a:t>применявших </a:t>
            </a:r>
            <a:r>
              <a:rPr lang="ru-RU" sz="1700" dirty="0"/>
              <a:t>в 2020 году систему налогообложения в виде </a:t>
            </a:r>
            <a:r>
              <a:rPr lang="ru-RU" sz="1700" dirty="0" smtClean="0"/>
              <a:t>ЕНВД, пониженные ставки увеличены с </a:t>
            </a:r>
            <a:r>
              <a:rPr lang="ru-RU" sz="1700" dirty="0" smtClean="0">
                <a:solidFill>
                  <a:srgbClr val="C00000"/>
                </a:solidFill>
              </a:rPr>
              <a:t>4</a:t>
            </a:r>
            <a:r>
              <a:rPr lang="ru-RU" sz="1700" dirty="0" smtClean="0"/>
              <a:t> до </a:t>
            </a:r>
            <a:r>
              <a:rPr lang="ru-RU" sz="1700" dirty="0" smtClean="0">
                <a:solidFill>
                  <a:srgbClr val="C00000"/>
                </a:solidFill>
              </a:rPr>
              <a:t>5%</a:t>
            </a:r>
            <a:r>
              <a:rPr lang="ru-RU" sz="1700" dirty="0" smtClean="0"/>
              <a:t> при объекте «доходы», с </a:t>
            </a:r>
            <a:r>
              <a:rPr lang="ru-RU" sz="1700" b="1" dirty="0" smtClean="0">
                <a:solidFill>
                  <a:srgbClr val="C00000"/>
                </a:solidFill>
              </a:rPr>
              <a:t>8</a:t>
            </a:r>
            <a:r>
              <a:rPr lang="ru-RU" sz="1700" dirty="0" smtClean="0">
                <a:solidFill>
                  <a:srgbClr val="C00000"/>
                </a:solidFill>
              </a:rPr>
              <a:t> </a:t>
            </a:r>
            <a:r>
              <a:rPr lang="ru-RU" sz="1700" dirty="0" smtClean="0"/>
              <a:t>до </a:t>
            </a:r>
            <a:r>
              <a:rPr lang="ru-RU" sz="1700" b="1" dirty="0" smtClean="0">
                <a:solidFill>
                  <a:srgbClr val="C00000"/>
                </a:solidFill>
              </a:rPr>
              <a:t>9%</a:t>
            </a:r>
            <a:r>
              <a:rPr lang="ru-RU" sz="1700" dirty="0" smtClean="0"/>
              <a:t> при объекте «</a:t>
            </a:r>
            <a:r>
              <a:rPr lang="ru-RU" sz="1700" dirty="0"/>
              <a:t>Доходы, уменьшенные на величину </a:t>
            </a:r>
            <a:r>
              <a:rPr lang="ru-RU" sz="1700" dirty="0" smtClean="0"/>
              <a:t>расходов».</a:t>
            </a:r>
          </a:p>
          <a:p>
            <a:endParaRPr lang="ru-RU" sz="800" dirty="0" smtClean="0"/>
          </a:p>
          <a:p>
            <a:r>
              <a:rPr lang="ru-RU" sz="1700" dirty="0" smtClean="0"/>
              <a:t>По ПСН установлены новые размеры потенциально </a:t>
            </a:r>
            <a:r>
              <a:rPr lang="ru-RU" sz="1700" dirty="0"/>
              <a:t>возможный к получению индивидуальным предпринимателем </a:t>
            </a:r>
            <a:r>
              <a:rPr lang="ru-RU" sz="1700" dirty="0" smtClean="0"/>
              <a:t>годового дохода (ПВД, Приложение №1 к Закону РК №384-ЗРК). Размеры установлены отдельно на 2025, 2026, 2027 и далее. </a:t>
            </a:r>
          </a:p>
          <a:p>
            <a:r>
              <a:rPr lang="ru-RU" sz="1700" dirty="0" smtClean="0"/>
              <a:t>При этом, установлены ПВД дополнительно </a:t>
            </a:r>
            <a:r>
              <a:rPr lang="ru-RU" sz="1700" dirty="0"/>
              <a:t>на единицу средней численности наемных </a:t>
            </a:r>
            <a:r>
              <a:rPr lang="ru-RU" sz="1700" dirty="0" smtClean="0"/>
              <a:t>работников отдельно по видам деятельности.</a:t>
            </a:r>
          </a:p>
          <a:p>
            <a:r>
              <a:rPr lang="ru-RU" sz="1700" dirty="0" smtClean="0"/>
              <a:t>Например, на 2025 год ПВД для  парикмахерских </a:t>
            </a:r>
            <a:r>
              <a:rPr lang="ru-RU" sz="1700" dirty="0"/>
              <a:t>и </a:t>
            </a:r>
            <a:r>
              <a:rPr lang="ru-RU" sz="1700" dirty="0" smtClean="0"/>
              <a:t>косметических услуг установлен в размере 366600 руб. и </a:t>
            </a:r>
            <a:r>
              <a:rPr lang="ru-RU" sz="1700" dirty="0"/>
              <a:t>дополнительно на единицу средней численности наемных </a:t>
            </a:r>
            <a:r>
              <a:rPr lang="ru-RU" sz="1700" dirty="0" smtClean="0"/>
              <a:t>работников 10000 руб.</a:t>
            </a:r>
          </a:p>
          <a:p>
            <a:endParaRPr lang="ru-RU" sz="800" dirty="0" smtClean="0"/>
          </a:p>
          <a:p>
            <a:r>
              <a:rPr lang="ru-RU" sz="1700" dirty="0" smtClean="0"/>
              <a:t>Так же дифференцирован ПВД в зависимости от количества транспортных средств. Например, по услугам </a:t>
            </a:r>
            <a:r>
              <a:rPr lang="ru-RU" sz="1700" dirty="0"/>
              <a:t>по перевозке грузов автомобильным транспортом </a:t>
            </a:r>
            <a:r>
              <a:rPr lang="ru-RU" sz="1700" dirty="0" smtClean="0"/>
              <a:t>на 2025 год ПВД установлен </a:t>
            </a:r>
            <a:r>
              <a:rPr lang="ru-RU" sz="1700" dirty="0"/>
              <a:t>300 000 и 170 000 на каждое последующее автотранспортное </a:t>
            </a:r>
            <a:r>
              <a:rPr lang="ru-RU" sz="1700" dirty="0" smtClean="0"/>
              <a:t>средство.</a:t>
            </a:r>
          </a:p>
          <a:p>
            <a:endParaRPr lang="ru-RU" sz="800" dirty="0" smtClean="0"/>
          </a:p>
          <a:p>
            <a:r>
              <a:rPr lang="ru-RU" sz="1700" dirty="0" smtClean="0"/>
              <a:t>А коэффициенты корректирующие ПВД установлены только </a:t>
            </a:r>
            <a:r>
              <a:rPr lang="ru-RU" sz="1700" dirty="0"/>
              <a:t>в зависимости от территории действия </a:t>
            </a:r>
            <a:r>
              <a:rPr lang="ru-RU" sz="1700" dirty="0" smtClean="0"/>
              <a:t>патентов.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7147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14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62682"/>
            <a:ext cx="8862653" cy="64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 по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УСН</a:t>
            </a:r>
            <a:r>
              <a:rPr lang="ru-RU" altLang="ru-RU" sz="3200" b="1" dirty="0" smtClean="0">
                <a:solidFill>
                  <a:srgbClr val="005AA9"/>
                </a:solidFill>
              </a:rPr>
              <a:t>.</a:t>
            </a:r>
            <a:endParaRPr lang="ru-RU" altLang="ru-RU" sz="3200" b="1" dirty="0">
              <a:solidFill>
                <a:srgbClr val="005AA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52667" y="694730"/>
            <a:ext cx="901160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sz="2000" dirty="0"/>
              <a:t>По общему правилу расходы на уплату налогов, сборов и страховых взносов учитываются налогоплательщиком в целях УСН в размере, который был им фактически уплачен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С </a:t>
            </a:r>
            <a:r>
              <a:rPr lang="ru-RU" sz="2000" dirty="0"/>
              <a:t>01.01.2025 ИП с объектом налогообложения "доходы минус расходы" смогут учитывать в расходах сумму взносов на ОПС и ОМС, подлежащую уплате, в том числе если срок их уплаты приходится на первый рабочий день следующего года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Суммы взносов, уплаченные после 31.12.2024 за расчетные периоды, предшествующие 2025 году, будут учитываться в расходах при определении налоговой базы за период 2025 - 2027 года (</a:t>
            </a:r>
            <a:r>
              <a:rPr lang="ru-RU" sz="2000" dirty="0" err="1">
                <a:hlinkClick r:id="rId2"/>
              </a:rPr>
              <a:t>пп</a:t>
            </a:r>
            <a:r>
              <a:rPr lang="ru-RU" sz="2000" dirty="0">
                <a:hlinkClick r:id="rId2"/>
              </a:rPr>
              <a:t>. 3 п. 2 ст. 346.17 НК РФ в новой редакции).</a:t>
            </a:r>
          </a:p>
          <a:p>
            <a:pPr>
              <a:lnSpc>
                <a:spcPct val="80000"/>
              </a:lnSpc>
            </a:pPr>
            <a:endParaRPr lang="ru-RU" altLang="ru-RU" sz="20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99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15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577665" y="292280"/>
            <a:ext cx="8182378" cy="50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 по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УСН.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301973" y="794455"/>
            <a:ext cx="8984367" cy="609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sz="1700" dirty="0" smtClean="0"/>
              <a:t>Изменения внесены Федеральным законом </a:t>
            </a:r>
            <a:r>
              <a:rPr lang="ru-RU" sz="1700" dirty="0"/>
              <a:t>от 12.07.2024 N 176-ФЗ</a:t>
            </a:r>
          </a:p>
          <a:p>
            <a:pPr algn="just"/>
            <a:r>
              <a:rPr lang="ru-RU" sz="1700" b="1" dirty="0" smtClean="0"/>
              <a:t>С 2025 года действуют такие изменения:</a:t>
            </a:r>
          </a:p>
          <a:p>
            <a:endParaRPr lang="ru-RU" sz="800" b="1" dirty="0" smtClean="0"/>
          </a:p>
          <a:p>
            <a:pPr algn="just"/>
            <a:r>
              <a:rPr lang="ru-RU" sz="1650" b="1" dirty="0" smtClean="0">
                <a:solidFill>
                  <a:srgbClr val="0070C0"/>
                </a:solidFill>
              </a:rPr>
              <a:t>1</a:t>
            </a:r>
            <a:r>
              <a:rPr lang="ru-RU" sz="1650" dirty="0" smtClean="0">
                <a:solidFill>
                  <a:srgbClr val="002060"/>
                </a:solidFill>
              </a:rPr>
              <a:t>.</a:t>
            </a:r>
            <a:r>
              <a:rPr lang="ru-RU" sz="1650" dirty="0" smtClean="0"/>
              <a:t> Повышен </a:t>
            </a:r>
            <a:r>
              <a:rPr lang="ru-RU" sz="1650" dirty="0"/>
              <a:t>базовый порог доходов для перехода на </a:t>
            </a:r>
            <a:r>
              <a:rPr lang="ru-RU" sz="1650" dirty="0" err="1"/>
              <a:t>спецрежим</a:t>
            </a:r>
            <a:r>
              <a:rPr lang="ru-RU" sz="1650" dirty="0"/>
              <a:t> с 112,5 до </a:t>
            </a:r>
            <a:r>
              <a:rPr lang="ru-RU" sz="1650" b="1" dirty="0">
                <a:solidFill>
                  <a:srgbClr val="C00000"/>
                </a:solidFill>
              </a:rPr>
              <a:t>337,5</a:t>
            </a:r>
            <a:r>
              <a:rPr lang="ru-RU" sz="1650" dirty="0"/>
              <a:t> млн руб</a:t>
            </a:r>
            <a:r>
              <a:rPr lang="ru-RU" sz="1650" dirty="0" smtClean="0"/>
              <a:t>. Критерий действует только для организаций.</a:t>
            </a:r>
          </a:p>
          <a:p>
            <a:pPr algn="just"/>
            <a:r>
              <a:rPr lang="ru-RU" sz="1650" dirty="0" smtClean="0"/>
              <a:t>(так для перехода на УСН с 01.01.2025, доходы за </a:t>
            </a:r>
            <a:r>
              <a:rPr lang="ru-RU" sz="1650" dirty="0" smtClean="0">
                <a:solidFill>
                  <a:srgbClr val="C00000"/>
                </a:solidFill>
              </a:rPr>
              <a:t>9 мес. 2024г</a:t>
            </a:r>
            <a:r>
              <a:rPr lang="ru-RU" sz="1650" dirty="0" smtClean="0"/>
              <a:t>. не должны превысить </a:t>
            </a:r>
            <a:r>
              <a:rPr lang="ru-RU" sz="1650" dirty="0"/>
              <a:t>337,5 млн руб</a:t>
            </a:r>
            <a:r>
              <a:rPr lang="ru-RU" sz="1650" dirty="0" smtClean="0"/>
              <a:t>.).</a:t>
            </a:r>
            <a:r>
              <a:rPr lang="ru-RU" sz="1650" dirty="0"/>
              <a:t> </a:t>
            </a:r>
            <a:endParaRPr lang="ru-RU" sz="1650" dirty="0" smtClean="0"/>
          </a:p>
          <a:p>
            <a:pPr algn="just"/>
            <a:r>
              <a:rPr lang="ru-RU" sz="1650" dirty="0" smtClean="0"/>
              <a:t>Этот </a:t>
            </a:r>
            <a:r>
              <a:rPr lang="ru-RU" sz="1650" dirty="0"/>
              <a:t>показатель ежегодно </a:t>
            </a:r>
            <a:r>
              <a:rPr lang="ru-RU" sz="1650" dirty="0" smtClean="0"/>
              <a:t>индексируется (на 2025 равен </a:t>
            </a:r>
            <a:r>
              <a:rPr lang="ru-RU" sz="1650" dirty="0" smtClean="0">
                <a:solidFill>
                  <a:srgbClr val="C00000"/>
                </a:solidFill>
              </a:rPr>
              <a:t>1</a:t>
            </a:r>
            <a:r>
              <a:rPr lang="ru-RU" sz="1650" dirty="0" smtClean="0"/>
              <a:t>, Федеральный закон </a:t>
            </a:r>
            <a:r>
              <a:rPr lang="en-US" sz="1650" dirty="0" smtClean="0"/>
              <a:t>29.10.2024 </a:t>
            </a:r>
            <a:r>
              <a:rPr lang="en-US" sz="1650" dirty="0"/>
              <a:t>N 362-</a:t>
            </a:r>
            <a:r>
              <a:rPr lang="ru-RU" sz="1650" dirty="0" smtClean="0"/>
              <a:t>ФЗ).</a:t>
            </a:r>
          </a:p>
          <a:p>
            <a:pPr algn="just"/>
            <a:r>
              <a:rPr lang="ru-RU" sz="1650" dirty="0"/>
              <a:t>Налогоплательщики, применявшие УСН и утратившие в 2024 году право на ее применение в связи с превышением пороговых значений по размеру доходов (с учетом коэффициента-дефлятора 265,8 млн рублей), вправе перейти на УСН с 01.01.2025. При этом организации должны соответствовать установленному для целей переходу на УСН критерию по размеру доходов за 9 месяцев календарного года (337,5 млн рублей). На ИП указанные ограничения не распространяются. </a:t>
            </a:r>
            <a:endParaRPr lang="ru-RU" sz="1650" dirty="0" smtClean="0"/>
          </a:p>
          <a:p>
            <a:pPr algn="just"/>
            <a:endParaRPr lang="ru-RU" sz="800" dirty="0"/>
          </a:p>
          <a:p>
            <a:pPr algn="just"/>
            <a:r>
              <a:rPr lang="ru-RU" sz="1650" b="1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ru-RU" sz="1650" dirty="0" smtClean="0">
                <a:latin typeface="+mn-lt"/>
              </a:rPr>
              <a:t>. Увеличена средняя </a:t>
            </a:r>
            <a:r>
              <a:rPr lang="ru-RU" sz="1650" dirty="0">
                <a:latin typeface="+mn-lt"/>
              </a:rPr>
              <a:t>численность сотрудников для применения УСН с 100 до </a:t>
            </a:r>
            <a:r>
              <a:rPr lang="ru-RU" sz="1650" b="1" dirty="0" smtClean="0">
                <a:solidFill>
                  <a:srgbClr val="C00000"/>
                </a:solidFill>
                <a:latin typeface="+mn-lt"/>
              </a:rPr>
              <a:t>130</a:t>
            </a:r>
            <a:r>
              <a:rPr lang="ru-RU" sz="1650" dirty="0" smtClean="0">
                <a:latin typeface="+mn-lt"/>
              </a:rPr>
              <a:t> человек </a:t>
            </a:r>
            <a:r>
              <a:rPr lang="ru-RU" altLang="ru-RU" sz="1650" dirty="0" smtClean="0">
                <a:latin typeface="+mn-lt"/>
                <a:cs typeface="Times New Roman" pitchFamily="18" charset="0"/>
              </a:rPr>
              <a:t>(</a:t>
            </a:r>
            <a:r>
              <a:rPr lang="ru-RU" altLang="ru-RU" sz="1650" dirty="0">
                <a:latin typeface="+mn-lt"/>
                <a:cs typeface="Times New Roman" pitchFamily="18" charset="0"/>
              </a:rPr>
              <a:t>До 01.01.2025 г. – 100 человек при применении обычной ставки, 130 для повышенной ставки налога по УСН)</a:t>
            </a:r>
            <a:r>
              <a:rPr lang="ru-RU" sz="1700" dirty="0" smtClean="0">
                <a:latin typeface="+mn-lt"/>
              </a:rPr>
              <a:t>;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700" b="1" dirty="0" smtClean="0">
                <a:solidFill>
                  <a:srgbClr val="0070C0"/>
                </a:solidFill>
              </a:rPr>
              <a:t>3.</a:t>
            </a:r>
            <a:r>
              <a:rPr lang="ru-RU" sz="1700" dirty="0" smtClean="0"/>
              <a:t> </a:t>
            </a:r>
            <a:r>
              <a:rPr lang="ru-RU" sz="1700" dirty="0" smtClean="0">
                <a:latin typeface="+mn-lt"/>
              </a:rPr>
              <a:t>Повышен </a:t>
            </a:r>
            <a:r>
              <a:rPr lang="ru-RU" sz="1700" dirty="0">
                <a:latin typeface="+mn-lt"/>
              </a:rPr>
              <a:t>порог доходов для применения УСН до </a:t>
            </a:r>
            <a:r>
              <a:rPr lang="ru-RU" sz="1700" b="1" dirty="0">
                <a:solidFill>
                  <a:srgbClr val="C00000"/>
                </a:solidFill>
                <a:latin typeface="+mn-lt"/>
              </a:rPr>
              <a:t>450 </a:t>
            </a:r>
            <a:r>
              <a:rPr lang="ru-RU" sz="1700" dirty="0">
                <a:latin typeface="+mn-lt"/>
              </a:rPr>
              <a:t>млн руб</a:t>
            </a:r>
            <a:r>
              <a:rPr lang="ru-RU" sz="1700" dirty="0" smtClean="0">
                <a:latin typeface="+mn-lt"/>
              </a:rPr>
              <a:t>.</a:t>
            </a:r>
            <a:r>
              <a:rPr lang="ru-RU" sz="1700" dirty="0">
                <a:latin typeface="+mn-lt"/>
              </a:rPr>
              <a:t> </a:t>
            </a:r>
            <a:r>
              <a:rPr lang="ru-RU" sz="1700" dirty="0" smtClean="0">
                <a:latin typeface="+mn-lt"/>
              </a:rPr>
              <a:t>(</a:t>
            </a:r>
            <a:r>
              <a:rPr lang="ru-RU" sz="1700" dirty="0">
                <a:latin typeface="+mn-lt"/>
              </a:rPr>
              <a:t>с индексацией</a:t>
            </a:r>
            <a:r>
              <a:rPr lang="ru-RU" sz="1700" dirty="0" smtClean="0">
                <a:latin typeface="+mn-lt"/>
              </a:rPr>
              <a:t>);</a:t>
            </a:r>
            <a:r>
              <a:rPr lang="ru-RU" altLang="ru-RU" sz="1700" dirty="0">
                <a:latin typeface="+mn-lt"/>
                <a:cs typeface="Times New Roman" pitchFamily="18" charset="0"/>
              </a:rPr>
              <a:t> (До 01.01.2025 г. 200 млн. руб., величина подлежит индексации)</a:t>
            </a:r>
            <a:endParaRPr lang="ru-RU" sz="1700" dirty="0" smtClean="0">
              <a:latin typeface="+mn-lt"/>
            </a:endParaRPr>
          </a:p>
          <a:p>
            <a:pPr algn="just"/>
            <a:endParaRPr lang="ru-RU" sz="800" dirty="0"/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+mn-lt"/>
              </a:rPr>
              <a:t>4.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700" dirty="0" smtClean="0">
                <a:latin typeface="+mn-lt"/>
              </a:rPr>
              <a:t>Увеличен </a:t>
            </a:r>
            <a:r>
              <a:rPr lang="ru-RU" sz="1700" dirty="0">
                <a:latin typeface="+mn-lt"/>
              </a:rPr>
              <a:t>порог по остаточной стоимости основных средств с 150 до </a:t>
            </a:r>
            <a:r>
              <a:rPr lang="ru-RU" sz="1700" b="1" dirty="0">
                <a:solidFill>
                  <a:srgbClr val="C00000"/>
                </a:solidFill>
                <a:latin typeface="+mn-lt"/>
              </a:rPr>
              <a:t>200 </a:t>
            </a:r>
            <a:r>
              <a:rPr lang="ru-RU" sz="1700" dirty="0">
                <a:latin typeface="+mn-lt"/>
              </a:rPr>
              <a:t>млн руб. Его будут индексировать на </a:t>
            </a:r>
            <a:r>
              <a:rPr lang="ru-RU" sz="1700" dirty="0" smtClean="0">
                <a:latin typeface="+mn-lt"/>
              </a:rPr>
              <a:t>коэффициент-дефлятор </a:t>
            </a:r>
            <a:r>
              <a:rPr lang="ru-RU" altLang="ru-RU" sz="1700" dirty="0" smtClean="0">
                <a:latin typeface="+mn-lt"/>
                <a:cs typeface="Times New Roman" pitchFamily="18" charset="0"/>
              </a:rPr>
              <a:t>(</a:t>
            </a:r>
            <a:r>
              <a:rPr lang="ru-RU" altLang="ru-RU" sz="1700" dirty="0">
                <a:latin typeface="+mn-lt"/>
                <a:cs typeface="Times New Roman" pitchFamily="18" charset="0"/>
              </a:rPr>
              <a:t>До 01.01.2025 г. 150 млн. </a:t>
            </a:r>
            <a:r>
              <a:rPr lang="ru-RU" altLang="ru-RU" sz="1700" dirty="0" smtClean="0">
                <a:latin typeface="+mn-lt"/>
                <a:cs typeface="Times New Roman" pitchFamily="18" charset="0"/>
              </a:rPr>
              <a:t>руб. </a:t>
            </a:r>
            <a:r>
              <a:rPr lang="ru-RU" altLang="ru-RU" sz="1700" dirty="0">
                <a:latin typeface="+mn-lt"/>
                <a:cs typeface="Times New Roman" pitchFamily="18" charset="0"/>
              </a:rPr>
              <a:t>без </a:t>
            </a:r>
            <a:r>
              <a:rPr lang="ru-RU" altLang="ru-RU" sz="1700" dirty="0" smtClean="0">
                <a:latin typeface="+mn-lt"/>
                <a:cs typeface="Times New Roman" pitchFamily="18" charset="0"/>
              </a:rPr>
              <a:t>индексации)</a:t>
            </a:r>
            <a:r>
              <a:rPr lang="ru-RU" sz="1700" dirty="0" smtClean="0">
                <a:latin typeface="+mn-lt"/>
              </a:rPr>
              <a:t>;</a:t>
            </a:r>
          </a:p>
          <a:p>
            <a:pPr algn="just"/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437732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16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2"/>
            <a:ext cx="8862653" cy="1275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 по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УСН</a:t>
            </a:r>
            <a:r>
              <a:rPr lang="ru-RU" altLang="ru-RU" sz="3200" b="1" dirty="0" smtClean="0">
                <a:solidFill>
                  <a:srgbClr val="005AA9"/>
                </a:solidFill>
              </a:rPr>
              <a:t>.</a:t>
            </a:r>
            <a:endParaRPr lang="ru-RU" altLang="ru-RU" sz="3200" b="1" dirty="0">
              <a:solidFill>
                <a:srgbClr val="005AA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372382" y="1198787"/>
            <a:ext cx="8913959" cy="555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000" b="1" dirty="0" smtClean="0">
                <a:solidFill>
                  <a:srgbClr val="0070C0"/>
                </a:solidFill>
              </a:rPr>
              <a:t>5.</a:t>
            </a:r>
            <a:r>
              <a:rPr lang="ru-RU" sz="2000" dirty="0" smtClean="0"/>
              <a:t> При </a:t>
            </a:r>
            <a:r>
              <a:rPr lang="ru-RU" sz="2000" dirty="0"/>
              <a:t>нарушении лимита </a:t>
            </a:r>
            <a:r>
              <a:rPr lang="ru-RU" sz="2000" dirty="0" smtClean="0"/>
              <a:t>прекращается </a:t>
            </a:r>
            <a:r>
              <a:rPr lang="ru-RU" sz="2000" dirty="0"/>
              <a:t>право применять УСН с начала </a:t>
            </a:r>
            <a:r>
              <a:rPr lang="ru-RU" sz="2000" dirty="0" smtClean="0">
                <a:solidFill>
                  <a:srgbClr val="C00000"/>
                </a:solidFill>
              </a:rPr>
              <a:t>месяца</a:t>
            </a:r>
            <a:r>
              <a:rPr lang="ru-RU" sz="2000" dirty="0" smtClean="0"/>
              <a:t> (сейчас с начала квартала), в котором это нарушение произошло. </a:t>
            </a:r>
          </a:p>
          <a:p>
            <a:endParaRPr lang="ru-RU" sz="8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dirty="0">
                <a:solidFill>
                  <a:srgbClr val="0070C0"/>
                </a:solidFill>
              </a:rPr>
              <a:t>6</a:t>
            </a:r>
            <a:r>
              <a:rPr lang="ru-RU" sz="2000" b="1" dirty="0" smtClean="0">
                <a:solidFill>
                  <a:srgbClr val="0070C0"/>
                </a:solidFill>
              </a:rPr>
              <a:t>.</a:t>
            </a:r>
            <a:r>
              <a:rPr lang="ru-RU" sz="2000" dirty="0" smtClean="0"/>
              <a:t> </a:t>
            </a:r>
            <a:r>
              <a:rPr lang="ru-RU" sz="2000" b="1" dirty="0">
                <a:solidFill>
                  <a:srgbClr val="C00000"/>
                </a:solidFill>
              </a:rPr>
              <a:t>Отменены</a:t>
            </a:r>
            <a:r>
              <a:rPr lang="ru-RU" sz="2000" dirty="0"/>
              <a:t> повышенные ставки 8% - для режима "доходы" и 20% - для "доходов минус расходы". Останутся 2 базовые ставки: 6% и 15</a:t>
            </a:r>
            <a:r>
              <a:rPr lang="ru-RU" sz="2000" dirty="0" smtClean="0"/>
              <a:t>%.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latin typeface="+mn-lt"/>
                <a:cs typeface="Times New Roman" pitchFamily="18" charset="0"/>
              </a:rPr>
              <a:t>В Республике Карелия ставки устанавливаются Законом Республики Карелия от 30.12.1999 N 384-ЗРК «О налогах (ставках налогов) на территории Республики Карелия». 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latin typeface="+mn-lt"/>
                <a:cs typeface="Times New Roman" pitchFamily="18" charset="0"/>
              </a:rPr>
              <a:t>В 2024 г. общие ставки при объекте «доходы» - 6%, «доходы-расходы» - 12,5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%.</a:t>
            </a:r>
          </a:p>
          <a:p>
            <a:pPr algn="just">
              <a:lnSpc>
                <a:spcPct val="80000"/>
              </a:lnSpc>
            </a:pPr>
            <a:endParaRPr lang="ru-RU" altLang="ru-RU" sz="800" dirty="0">
              <a:latin typeface="+mn-lt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0070C0"/>
                </a:solidFill>
              </a:rPr>
              <a:t>7</a:t>
            </a:r>
            <a:r>
              <a:rPr lang="ru-RU" sz="2000" b="1" dirty="0" smtClean="0">
                <a:solidFill>
                  <a:srgbClr val="0070C0"/>
                </a:solidFill>
              </a:rPr>
              <a:t>. </a:t>
            </a:r>
            <a:r>
              <a:rPr lang="ru-RU" sz="2000" dirty="0" smtClean="0"/>
              <a:t>Обязанность уплаты </a:t>
            </a:r>
            <a:r>
              <a:rPr lang="ru-RU" sz="2000" b="1" dirty="0" smtClean="0">
                <a:solidFill>
                  <a:srgbClr val="C00000"/>
                </a:solidFill>
              </a:rPr>
              <a:t>НДС</a:t>
            </a:r>
            <a:r>
              <a:rPr lang="ru-RU" sz="2000" dirty="0" smtClean="0"/>
              <a:t> при доходах </a:t>
            </a:r>
            <a:r>
              <a:rPr lang="ru-RU" sz="2000" b="1" dirty="0" smtClean="0">
                <a:solidFill>
                  <a:srgbClr val="C00000"/>
                </a:solidFill>
              </a:rPr>
              <a:t>более 60 млн руб. </a:t>
            </a:r>
            <a:r>
              <a:rPr lang="ru-RU" sz="2000" dirty="0" smtClean="0"/>
              <a:t>в год. </a:t>
            </a:r>
          </a:p>
          <a:p>
            <a:pPr algn="just"/>
            <a:r>
              <a:rPr lang="ru-RU" sz="2000" dirty="0" smtClean="0"/>
              <a:t>При этом налогоплательщику предоставлена альтернатива. Он сможет выбрать обычные ставки НДС либо пониженные (</a:t>
            </a:r>
            <a:r>
              <a:rPr lang="ru-RU" sz="2000" b="1" dirty="0" smtClean="0">
                <a:solidFill>
                  <a:srgbClr val="C00000"/>
                </a:solidFill>
              </a:rPr>
              <a:t>5%</a:t>
            </a:r>
            <a:r>
              <a:rPr lang="ru-RU" sz="2000" dirty="0" smtClean="0"/>
              <a:t> при доходах от </a:t>
            </a:r>
            <a:r>
              <a:rPr lang="ru-RU" sz="2000" b="1" dirty="0" smtClean="0">
                <a:solidFill>
                  <a:srgbClr val="C00000"/>
                </a:solidFill>
              </a:rPr>
              <a:t>60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/>
              <a:t>млн до </a:t>
            </a:r>
            <a:r>
              <a:rPr lang="ru-RU" sz="2000" b="1" dirty="0" smtClean="0">
                <a:solidFill>
                  <a:srgbClr val="C00000"/>
                </a:solidFill>
              </a:rPr>
              <a:t>250</a:t>
            </a:r>
            <a:r>
              <a:rPr lang="ru-RU" sz="2000" b="1" dirty="0" smtClean="0"/>
              <a:t> </a:t>
            </a:r>
            <a:r>
              <a:rPr lang="ru-RU" sz="2000" dirty="0" smtClean="0"/>
              <a:t>млн руб. в год и </a:t>
            </a:r>
            <a:r>
              <a:rPr lang="ru-RU" sz="2000" b="1" dirty="0" smtClean="0">
                <a:solidFill>
                  <a:srgbClr val="C00000"/>
                </a:solidFill>
              </a:rPr>
              <a:t>7%</a:t>
            </a:r>
            <a:r>
              <a:rPr lang="ru-RU" sz="2000" dirty="0" smtClean="0"/>
              <a:t> - от </a:t>
            </a:r>
            <a:r>
              <a:rPr lang="ru-RU" sz="2000" b="1" dirty="0" smtClean="0">
                <a:solidFill>
                  <a:srgbClr val="C00000"/>
                </a:solidFill>
              </a:rPr>
              <a:t>250</a:t>
            </a:r>
            <a:r>
              <a:rPr lang="ru-RU" sz="2000" dirty="0" smtClean="0"/>
              <a:t> млн до </a:t>
            </a:r>
            <a:r>
              <a:rPr lang="ru-RU" sz="2000" b="1" dirty="0" smtClean="0">
                <a:solidFill>
                  <a:srgbClr val="C00000"/>
                </a:solidFill>
              </a:rPr>
              <a:t>450</a:t>
            </a:r>
            <a:r>
              <a:rPr lang="ru-RU" sz="2000" dirty="0" smtClean="0"/>
              <a:t> млн руб. в год). В первом случае право на вычет сохранится, во втором нет. 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2000" b="1" dirty="0">
                <a:solidFill>
                  <a:srgbClr val="0070C0"/>
                </a:solidFill>
              </a:rPr>
              <a:t>8</a:t>
            </a:r>
            <a:r>
              <a:rPr lang="ru-RU" sz="2000" b="1" dirty="0" smtClean="0">
                <a:solidFill>
                  <a:srgbClr val="0070C0"/>
                </a:solidFill>
              </a:rPr>
              <a:t>.</a:t>
            </a:r>
            <a:r>
              <a:rPr lang="ru-RU" sz="2000" dirty="0" smtClean="0"/>
              <a:t> автоматически освобождаются от уплаты НДС плательщиков УСН с доходами </a:t>
            </a:r>
            <a:r>
              <a:rPr lang="ru-RU" sz="2000" b="1" dirty="0" smtClean="0">
                <a:solidFill>
                  <a:srgbClr val="C00000"/>
                </a:solidFill>
              </a:rPr>
              <a:t>до 60 млн руб</a:t>
            </a:r>
            <a:r>
              <a:rPr lang="ru-RU" sz="2000" dirty="0" smtClean="0"/>
              <a:t>. Никаких уведомлений подавать в инспекцию не потребуется;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87757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4692240" y="5677200"/>
            <a:ext cx="4197240" cy="130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520" rIns="95400" bIns="47520" anchor="ctr">
            <a:noAutofit/>
          </a:bodyPr>
          <a:lstStyle/>
          <a:p>
            <a:pPr algn="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323" name="CustomShape 2"/>
          <p:cNvSpPr/>
          <p:nvPr/>
        </p:nvSpPr>
        <p:spPr>
          <a:xfrm>
            <a:off x="714960" y="3507120"/>
            <a:ext cx="8101440" cy="153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520" rIns="95400" bIns="4752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300" b="1" strike="noStrike" spc="-1" dirty="0">
                <a:solidFill>
                  <a:srgbClr val="FFFFFF"/>
                </a:solidFill>
                <a:latin typeface="Arial Narrow"/>
                <a:ea typeface="DejaVu Sans"/>
              </a:rPr>
              <a:t>Спасибо за внимание!</a:t>
            </a:r>
            <a:r>
              <a:t/>
            </a:r>
            <a:br/>
            <a:endParaRPr lang="ru-RU" sz="23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D1E8BF-0764-4716-BA20-290B2DCEB51D}" type="slidenum">
              <a:rPr lang="ru-RU" altLang="ru-RU" sz="2500">
                <a:solidFill>
                  <a:schemeClr val="bg1"/>
                </a:solidFill>
                <a:latin typeface="Calibri" pitchFamily="34" charset="0"/>
              </a:rPr>
              <a:pPr/>
              <a:t>2</a:t>
            </a:fld>
            <a:endParaRPr lang="ru-RU" altLang="ru-RU" sz="25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7" name="Номер слайда 6"/>
          <p:cNvSpPr txBox="1">
            <a:spLocks noGrp="1"/>
          </p:cNvSpPr>
          <p:nvPr/>
        </p:nvSpPr>
        <p:spPr bwMode="auto">
          <a:xfrm>
            <a:off x="8760043" y="6115102"/>
            <a:ext cx="526298" cy="7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189"/>
              </a:lnSpc>
            </a:pPr>
            <a:endParaRPr lang="ru-RU" altLang="ru-RU" sz="25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61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НДФЛ 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38097" y="794455"/>
            <a:ext cx="9223560" cy="5958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+mn-lt"/>
                <a:cs typeface="Times New Roman" pitchFamily="18" charset="0"/>
              </a:rPr>
              <a:t>Будет действовать прогрессивная шкала налоговой ставки по НДФЛ.</a:t>
            </a:r>
          </a:p>
          <a:p>
            <a:pPr>
              <a:lnSpc>
                <a:spcPct val="80000"/>
              </a:lnSpc>
            </a:pPr>
            <a:endParaRPr lang="ru-RU" altLang="ru-RU" sz="2000" dirty="0"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>
                <a:latin typeface="+mn-lt"/>
                <a:cs typeface="Times New Roman" pitchFamily="18" charset="0"/>
              </a:rPr>
              <a:t>- </a:t>
            </a:r>
            <a:r>
              <a:rPr lang="ru-RU" altLang="ru-RU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13%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 - для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части доходов, не превышающей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2,4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млн.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руб. в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год;  </a:t>
            </a:r>
            <a:endParaRPr lang="ru-RU" altLang="ru-RU" sz="2000" dirty="0"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>
                <a:latin typeface="+mn-lt"/>
                <a:cs typeface="Times New Roman" pitchFamily="18" charset="0"/>
              </a:rPr>
              <a:t>- </a:t>
            </a:r>
            <a:r>
              <a:rPr lang="ru-RU" altLang="ru-RU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15%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 -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для части доходов, которая свыше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2,4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млн. руб., но не превышает 5 млн.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руб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.;</a:t>
            </a:r>
            <a:endParaRPr lang="ru-RU" altLang="ru-RU" sz="2000" dirty="0"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>
                <a:latin typeface="+mn-lt"/>
                <a:cs typeface="Times New Roman" pitchFamily="18" charset="0"/>
              </a:rPr>
              <a:t>- </a:t>
            </a:r>
            <a:r>
              <a:rPr lang="ru-RU" altLang="ru-RU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18%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 - для части доходов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, которая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свыше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5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млн. руб., но не превышает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20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млн. руб.;</a:t>
            </a: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+mn-lt"/>
                <a:cs typeface="Times New Roman" pitchFamily="18" charset="0"/>
              </a:rPr>
              <a:t>- </a:t>
            </a:r>
            <a:r>
              <a:rPr lang="ru-RU" altLang="ru-RU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20%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 - для части доходов,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которая свыше 20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млн. руб., но не превышает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50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млн. руб.;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ru-RU" altLang="ru-RU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22</a:t>
            </a:r>
            <a:r>
              <a:rPr lang="ru-RU" altLang="ru-RU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%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 - для части доходов, 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которая превышает 50 </a:t>
            </a:r>
            <a:r>
              <a:rPr lang="ru-RU" altLang="ru-RU" sz="2000" dirty="0">
                <a:latin typeface="+mn-lt"/>
                <a:cs typeface="Times New Roman" pitchFamily="18" charset="0"/>
              </a:rPr>
              <a:t>млн. руб</a:t>
            </a:r>
            <a:r>
              <a:rPr lang="ru-RU" altLang="ru-RU" sz="2000" dirty="0" smtClean="0">
                <a:latin typeface="+mn-lt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endParaRPr lang="ru-RU" altLang="ru-RU" sz="2000" dirty="0"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+mn-lt"/>
                <a:cs typeface="Times New Roman" pitchFamily="18" charset="0"/>
              </a:rPr>
              <a:t>Данная прогрессивная шкала применяется к зарплате и другим доходам физических лиц – резидентов РФ, формирующих основную налоговую базу. </a:t>
            </a:r>
          </a:p>
          <a:p>
            <a:pPr>
              <a:lnSpc>
                <a:spcPct val="80000"/>
              </a:lnSpc>
            </a:pPr>
            <a:endParaRPr lang="ru-RU" altLang="ru-RU" sz="800" dirty="0" smtClean="0">
              <a:latin typeface="+mn-lt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000" dirty="0"/>
              <a:t>Индивидуальные предприниматели доходы от предпринимательской деятельности, включаемые в основную налоговую базу, также облагают НДФЛ по этой прогрессивной шкале ставок. </a:t>
            </a:r>
          </a:p>
          <a:p>
            <a:pPr>
              <a:lnSpc>
                <a:spcPct val="80000"/>
              </a:lnSpc>
            </a:pPr>
            <a:endParaRPr lang="ru-RU" altLang="ru-RU" sz="800" dirty="0"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dirty="0">
                <a:latin typeface="+mn-lt"/>
              </a:rPr>
              <a:t>Для большинства иностранных работников - нерезидентов остается налоговая ставка НДФЛ </a:t>
            </a:r>
            <a:r>
              <a:rPr lang="ru-RU" sz="2000" b="1" dirty="0">
                <a:solidFill>
                  <a:srgbClr val="C00000"/>
                </a:solidFill>
                <a:latin typeface="+mn-lt"/>
              </a:rPr>
              <a:t>30%</a:t>
            </a:r>
            <a:r>
              <a:rPr lang="ru-RU" sz="2000" dirty="0">
                <a:latin typeface="+mn-lt"/>
              </a:rPr>
              <a:t>. Однако доходы некоторых категорий работников-нерезидентов облагаются по более низкой </a:t>
            </a:r>
            <a:r>
              <a:rPr lang="ru-RU" sz="2000" dirty="0" smtClean="0">
                <a:latin typeface="+mn-lt"/>
              </a:rPr>
              <a:t>ставке</a:t>
            </a:r>
            <a:r>
              <a:rPr lang="ru-RU" sz="2000" dirty="0"/>
              <a:t> (в частности, для иностранцев, работающих по патенту, для высококвалифицированных специалистов, для дистанционных работников</a:t>
            </a:r>
            <a:r>
              <a:rPr lang="ru-RU" sz="2000" dirty="0" smtClean="0"/>
              <a:t>).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Она является прогрессивной и аналогична ставке, предусмотренной для </a:t>
            </a:r>
            <a:r>
              <a:rPr lang="ru-RU" sz="2000" dirty="0" smtClean="0">
                <a:latin typeface="+mn-lt"/>
              </a:rPr>
              <a:t>резидентов.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923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61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</a:t>
            </a:r>
            <a:r>
              <a:rPr lang="ru-RU" altLang="ru-RU" sz="3200" b="1" dirty="0">
                <a:solidFill>
                  <a:srgbClr val="C00000"/>
                </a:solidFill>
                <a:cs typeface="Times New Roman" pitchFamily="18" charset="0"/>
              </a:rPr>
              <a:t> НДФЛ</a:t>
            </a:r>
            <a:r>
              <a:rPr lang="ru-RU" altLang="ru-RU" sz="3200" b="1" dirty="0" smtClean="0">
                <a:solidFill>
                  <a:srgbClr val="005AA9"/>
                </a:solidFill>
              </a:rPr>
              <a:t> </a:t>
            </a:r>
            <a:endParaRPr lang="ru-RU" altLang="ru-RU" sz="3200" b="1" dirty="0">
              <a:solidFill>
                <a:srgbClr val="005AA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23429" y="1126778"/>
            <a:ext cx="922356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ru-RU" altLang="ru-RU" sz="2400" b="1" dirty="0" smtClean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dirty="0" smtClean="0"/>
              <a:t>Особый </a:t>
            </a:r>
            <a:r>
              <a:rPr lang="ru-RU" sz="2000" dirty="0"/>
              <a:t>порядок обложения НДФЛ предусмотрен для следующих </a:t>
            </a:r>
            <a:r>
              <a:rPr lang="ru-RU" sz="2000" dirty="0" smtClean="0"/>
              <a:t>доходов: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 marL="342900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dirty="0" smtClean="0"/>
              <a:t>денежное </a:t>
            </a:r>
            <a:r>
              <a:rPr lang="ru-RU" sz="2000" dirty="0"/>
              <a:t>довольствие и иные дополнительные выплаты, связанные с участием в СВО (выполнением задач в период СВО), получаемые военнослужащими, мобилизованными, добровольцами, сотрудниками полиции, </a:t>
            </a:r>
            <a:r>
              <a:rPr lang="ru-RU" sz="2000" dirty="0" err="1"/>
              <a:t>Росгвардии</a:t>
            </a:r>
            <a:r>
              <a:rPr lang="ru-RU" sz="2000" dirty="0"/>
              <a:t> и др</a:t>
            </a:r>
            <a:r>
              <a:rPr lang="ru-RU" sz="2000" dirty="0" smtClean="0"/>
              <a:t>.;</a:t>
            </a:r>
          </a:p>
          <a:p>
            <a:pPr marL="342900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dirty="0" smtClean="0"/>
              <a:t>заработная </a:t>
            </a:r>
            <a:r>
              <a:rPr lang="ru-RU" sz="2000" dirty="0"/>
              <a:t>плата (денежное довольствие, денежное содержание) лиц, работающих в районах Крайнего Севера, приравненных к ним местностях, других местностях (районах) с неблагоприятными (особыми) климатическими или экологическими условиями, в части, которая относится к районным коэффициентам и процентным надбавкам за работу (службу) в этих районах</a:t>
            </a:r>
            <a:r>
              <a:rPr lang="ru-RU" sz="2000" dirty="0" smtClean="0"/>
              <a:t>.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r>
              <a:rPr lang="ru-RU" sz="2000" dirty="0"/>
              <a:t>Для них ставка НДФЛ </a:t>
            </a:r>
            <a:r>
              <a:rPr lang="ru-RU" sz="2000" dirty="0" smtClean="0"/>
              <a:t>составляет (п.1.2 ст.224 НК РФ):</a:t>
            </a:r>
            <a:endParaRPr lang="ru-RU" sz="2000" dirty="0"/>
          </a:p>
          <a:p>
            <a:pPr lvl="0"/>
            <a:r>
              <a:rPr lang="ru-RU" sz="2000" b="1" dirty="0">
                <a:solidFill>
                  <a:srgbClr val="C00000"/>
                </a:solidFill>
              </a:rPr>
              <a:t>13%</a:t>
            </a:r>
            <a:r>
              <a:rPr lang="ru-RU" sz="2000" dirty="0"/>
              <a:t> - для части суммы налоговых баз, не превышающей 5 млн руб. в год;</a:t>
            </a:r>
          </a:p>
          <a:p>
            <a:pPr lvl="0"/>
            <a:r>
              <a:rPr lang="ru-RU" sz="2000" b="1" dirty="0">
                <a:solidFill>
                  <a:srgbClr val="C00000"/>
                </a:solidFill>
              </a:rPr>
              <a:t>15%</a:t>
            </a:r>
            <a:r>
              <a:rPr lang="ru-RU" sz="2000" dirty="0"/>
              <a:t> - для части суммы налоговых баз, которая больше 5 млн руб. в год.</a:t>
            </a:r>
          </a:p>
          <a:p>
            <a:pPr>
              <a:lnSpc>
                <a:spcPct val="80000"/>
              </a:lnSpc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8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0913" y="406698"/>
            <a:ext cx="8862653" cy="61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</a:t>
            </a:r>
            <a:r>
              <a:rPr lang="ru-RU" altLang="ru-RU" sz="3200" b="1" dirty="0">
                <a:solidFill>
                  <a:srgbClr val="C00000"/>
                </a:solidFill>
                <a:cs typeface="Times New Roman" pitchFamily="18" charset="0"/>
              </a:rPr>
              <a:t> НДФЛ</a:t>
            </a:r>
            <a:r>
              <a:rPr lang="ru-RU" altLang="ru-RU" sz="3200" b="1" dirty="0" smtClean="0">
                <a:solidFill>
                  <a:srgbClr val="005AA9"/>
                </a:solidFill>
              </a:rPr>
              <a:t> </a:t>
            </a:r>
            <a:endParaRPr lang="ru-RU" altLang="ru-RU" sz="3200" b="1" dirty="0">
              <a:solidFill>
                <a:srgbClr val="005AA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23429" y="1126778"/>
            <a:ext cx="8647496" cy="5626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sz="2000" b="1" dirty="0" smtClean="0"/>
              <a:t>К некоторым </a:t>
            </a:r>
            <a:r>
              <a:rPr lang="ru-RU" sz="2000" b="1" dirty="0"/>
              <a:t>доходам резидентов</a:t>
            </a:r>
            <a:r>
              <a:rPr lang="ru-RU" sz="2000" dirty="0"/>
              <a:t> применяется новая специальная прогрессивная шкала ставки НДФЛ. Она применяется, в частности, к следующим доходам </a:t>
            </a:r>
            <a:r>
              <a:rPr lang="ru-RU" sz="2000" dirty="0" smtClean="0"/>
              <a:t>( п.6 ст. 210, п. 1.1 ст. 214 НК РФ):</a:t>
            </a:r>
            <a:endParaRPr lang="ru-RU" sz="2000" dirty="0">
              <a:hlinkClick r:id="rId2"/>
            </a:endParaRPr>
          </a:p>
          <a:p>
            <a:pPr algn="just"/>
            <a:r>
              <a:rPr lang="ru-RU" sz="2000" dirty="0" smtClean="0"/>
              <a:t>-подаркам </a:t>
            </a:r>
            <a:r>
              <a:rPr lang="ru-RU" sz="2000" dirty="0"/>
              <a:t>(кроме ценных бумаг);</a:t>
            </a:r>
          </a:p>
          <a:p>
            <a:pPr algn="just"/>
            <a:r>
              <a:rPr lang="ru-RU" sz="2000" dirty="0" smtClean="0"/>
              <a:t>-доходам </a:t>
            </a:r>
            <a:r>
              <a:rPr lang="ru-RU" sz="2000" dirty="0"/>
              <a:t>от продажи имущества (кроме ценных бумаг) и долей в нем;</a:t>
            </a:r>
          </a:p>
          <a:p>
            <a:pPr algn="just"/>
            <a:r>
              <a:rPr lang="ru-RU" sz="2000" dirty="0" smtClean="0"/>
              <a:t>-доходам </a:t>
            </a:r>
            <a:r>
              <a:rPr lang="ru-RU" sz="2000" dirty="0"/>
              <a:t>в виде страховых выплат по договорам страхования и выплат по пенсионному обеспечению;</a:t>
            </a:r>
          </a:p>
          <a:p>
            <a:pPr algn="just"/>
            <a:r>
              <a:rPr lang="ru-RU" sz="2000" dirty="0" smtClean="0"/>
              <a:t>-процентам </a:t>
            </a:r>
            <a:r>
              <a:rPr lang="ru-RU" sz="2000" dirty="0"/>
              <a:t>по вкладам в банках, находящихся на территории России;</a:t>
            </a:r>
          </a:p>
          <a:p>
            <a:pPr algn="just"/>
            <a:r>
              <a:rPr lang="ru-RU" sz="2000" dirty="0" smtClean="0"/>
              <a:t>-доходам </a:t>
            </a:r>
            <a:r>
              <a:rPr lang="ru-RU" sz="2000" dirty="0"/>
              <a:t>по операциям с ценными бумагами и по операциям с производными финансовыми инструментами (есть исключения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Прогрессивная шкала ставки НДФЛ применяется к сумме налоговых баз, включающих указанные доходы. Совокупность налоговых баз рассчитывается нарастающим итогом. Налог с части суммы </a:t>
            </a:r>
            <a:r>
              <a:rPr lang="ru-RU" sz="2000" dirty="0" smtClean="0"/>
              <a:t>        </a:t>
            </a:r>
            <a:r>
              <a:rPr lang="ru-RU" sz="2000" dirty="0" smtClean="0">
                <a:solidFill>
                  <a:srgbClr val="C00000"/>
                </a:solidFill>
              </a:rPr>
              <a:t>свыше </a:t>
            </a:r>
            <a:r>
              <a:rPr lang="ru-RU" sz="2000" dirty="0">
                <a:solidFill>
                  <a:srgbClr val="C00000"/>
                </a:solidFill>
              </a:rPr>
              <a:t>2,4 млн </a:t>
            </a:r>
            <a:r>
              <a:rPr lang="ru-RU" sz="2000" dirty="0"/>
              <a:t>руб. рассчитывается по ставке </a:t>
            </a:r>
            <a:r>
              <a:rPr lang="ru-RU" sz="2000" b="1" dirty="0">
                <a:solidFill>
                  <a:srgbClr val="C00000"/>
                </a:solidFill>
              </a:rPr>
              <a:t>15%</a:t>
            </a:r>
            <a:r>
              <a:rPr lang="ru-RU" sz="2000" dirty="0"/>
              <a:t>, а с части в пределах указанной суммы - по ставке </a:t>
            </a:r>
            <a:r>
              <a:rPr lang="ru-RU" sz="2000" b="1" dirty="0">
                <a:solidFill>
                  <a:srgbClr val="C00000"/>
                </a:solidFill>
              </a:rPr>
              <a:t>13% </a:t>
            </a:r>
            <a:r>
              <a:rPr lang="ru-RU" sz="2000" dirty="0" smtClean="0"/>
              <a:t>(п.1.1 ст. 224, п.1.1 ст.225 НК РФ)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563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ru-RU" altLang="ru-RU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61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НДФЛ</a:t>
            </a:r>
            <a:r>
              <a:rPr lang="ru-RU" altLang="ru-RU" sz="3200" b="1" dirty="0" smtClean="0">
                <a:solidFill>
                  <a:srgbClr val="005AA9"/>
                </a:solidFill>
              </a:rPr>
              <a:t> </a:t>
            </a:r>
            <a:endParaRPr lang="ru-RU" altLang="ru-RU" sz="3200" b="1" dirty="0">
              <a:solidFill>
                <a:srgbClr val="005AA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191927" y="694730"/>
            <a:ext cx="859625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000" dirty="0"/>
              <a:t>Ставки НДФЛ с дивидендов, полученных резидентом, составляют (</a:t>
            </a:r>
            <a:r>
              <a:rPr lang="ru-RU" sz="2000" dirty="0" err="1"/>
              <a:t>пп</a:t>
            </a:r>
            <a:r>
              <a:rPr lang="ru-RU" sz="2000" dirty="0"/>
              <a:t>. 3 п. 6 ст. 210, п. 1.1 ст. 224 НК РФ):</a:t>
            </a:r>
          </a:p>
          <a:p>
            <a:r>
              <a:rPr lang="ru-RU" sz="2000" dirty="0" smtClean="0"/>
              <a:t>• </a:t>
            </a:r>
            <a:r>
              <a:rPr lang="ru-RU" sz="2000" dirty="0" smtClean="0">
                <a:solidFill>
                  <a:srgbClr val="C00000"/>
                </a:solidFill>
              </a:rPr>
              <a:t>13</a:t>
            </a:r>
            <a:r>
              <a:rPr lang="ru-RU" sz="2000" dirty="0">
                <a:solidFill>
                  <a:srgbClr val="C00000"/>
                </a:solidFill>
              </a:rPr>
              <a:t>%</a:t>
            </a:r>
            <a:r>
              <a:rPr lang="ru-RU" sz="2000" dirty="0"/>
              <a:t> - </a:t>
            </a:r>
            <a:r>
              <a:rPr lang="ru-RU" sz="1800" dirty="0"/>
              <a:t>применяется к части суммы налоговых баз, не превышающей </a:t>
            </a:r>
            <a:r>
              <a:rPr lang="ru-RU" sz="1800" dirty="0">
                <a:solidFill>
                  <a:srgbClr val="C00000"/>
                </a:solidFill>
              </a:rPr>
              <a:t>2,4 млн </a:t>
            </a:r>
            <a:r>
              <a:rPr lang="ru-RU" sz="1800" dirty="0"/>
              <a:t>руб.;</a:t>
            </a:r>
          </a:p>
          <a:p>
            <a:r>
              <a:rPr lang="ru-RU" sz="2000" dirty="0" smtClean="0"/>
              <a:t>• </a:t>
            </a:r>
            <a:r>
              <a:rPr lang="ru-RU" sz="2000" dirty="0" smtClean="0">
                <a:solidFill>
                  <a:srgbClr val="C00000"/>
                </a:solidFill>
              </a:rPr>
              <a:t>15</a:t>
            </a:r>
            <a:r>
              <a:rPr lang="ru-RU" sz="2000" dirty="0">
                <a:solidFill>
                  <a:srgbClr val="C00000"/>
                </a:solidFill>
              </a:rPr>
              <a:t>%</a:t>
            </a:r>
            <a:r>
              <a:rPr lang="ru-RU" sz="2000" dirty="0"/>
              <a:t> - применяется к части суммы налоговых баз </a:t>
            </a:r>
            <a:r>
              <a:rPr lang="ru-RU" sz="2000" dirty="0">
                <a:solidFill>
                  <a:srgbClr val="C00000"/>
                </a:solidFill>
              </a:rPr>
              <a:t>свыше 2,4 млн </a:t>
            </a:r>
            <a:r>
              <a:rPr lang="ru-RU" sz="2000" dirty="0"/>
              <a:t>руб.</a:t>
            </a:r>
          </a:p>
          <a:p>
            <a:pPr algn="just"/>
            <a:r>
              <a:rPr lang="ru-RU" sz="2000" dirty="0"/>
              <a:t>Налоговая база по доходам от долевого участия считается отдельно от остальных налоговых баз, указанных в п. 6 ст. 210 НК РФ. </a:t>
            </a: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При </a:t>
            </a:r>
            <a:r>
              <a:rPr lang="ru-RU" sz="2000" dirty="0"/>
              <a:t>определении суммы налога по дивидендам в расчет совокупности налоговых баз не включаются налоговые базы по другим доходам, указанные в </a:t>
            </a:r>
            <a:r>
              <a:rPr lang="ru-RU" sz="2000" dirty="0" err="1"/>
              <a:t>пп</a:t>
            </a:r>
            <a:r>
              <a:rPr lang="ru-RU" sz="2000" dirty="0"/>
              <a:t>. 1, 2, 4 - 12 п. 6 ст. 210 НК РФ. А при расчете налога в отношении этих иных доходов в расчет совокупности налоговых баз не включается налоговая база по доходам от долевого участия (п. п. 2, 3 ст. 214, п. 1.1 ст. 225 НК РФ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44465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612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>
                <a:solidFill>
                  <a:srgbClr val="005AA9"/>
                </a:solidFill>
              </a:rPr>
              <a:t>Изменения с 01.01.2025 г.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НДФЛ</a:t>
            </a:r>
            <a:r>
              <a:rPr lang="ru-RU" altLang="ru-RU" sz="3200" b="1" dirty="0" smtClean="0">
                <a:solidFill>
                  <a:srgbClr val="005AA9"/>
                </a:solidFill>
              </a:rPr>
              <a:t> </a:t>
            </a:r>
            <a:endParaRPr lang="ru-RU" altLang="ru-RU" sz="3200" b="1" dirty="0">
              <a:solidFill>
                <a:srgbClr val="005AA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372381" y="794454"/>
            <a:ext cx="8642560" cy="5958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ru-RU" sz="2000" b="1" dirty="0" smtClean="0"/>
          </a:p>
          <a:p>
            <a:r>
              <a:rPr lang="ru-RU" sz="2000" b="1" dirty="0" smtClean="0"/>
              <a:t>Какие </a:t>
            </a:r>
            <a:r>
              <a:rPr lang="ru-RU" sz="2000" b="1" dirty="0"/>
              <a:t>изменения действуют в отношении стандартных вычетов с 2025 г.</a:t>
            </a:r>
          </a:p>
          <a:p>
            <a:r>
              <a:rPr lang="ru-RU" sz="2000" dirty="0"/>
              <a:t>Предельный доход для предоставления вычетов на детей увеличен. Он составляет </a:t>
            </a:r>
            <a:r>
              <a:rPr lang="ru-RU" sz="2000" b="1" dirty="0">
                <a:solidFill>
                  <a:srgbClr val="C00000"/>
                </a:solidFill>
              </a:rPr>
              <a:t>450</a:t>
            </a:r>
            <a:r>
              <a:rPr lang="ru-RU" sz="2000" dirty="0"/>
              <a:t> </a:t>
            </a:r>
            <a:r>
              <a:rPr lang="ru-RU" sz="2000" b="1" dirty="0">
                <a:solidFill>
                  <a:srgbClr val="C00000"/>
                </a:solidFill>
              </a:rPr>
              <a:t>тыс. руб</a:t>
            </a:r>
            <a:r>
              <a:rPr lang="ru-RU" sz="2000" dirty="0"/>
              <a:t>. (</a:t>
            </a:r>
            <a:r>
              <a:rPr lang="ru-RU" sz="2000" dirty="0" err="1"/>
              <a:t>пп</a:t>
            </a:r>
            <a:r>
              <a:rPr lang="ru-RU" sz="2000" dirty="0"/>
              <a:t>. 4 п. 1 ст. 218 НК РФ) ранее 350т.р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Увеличены размеры стандартных вычетов на второго и последующих детей (</a:t>
            </a:r>
            <a:r>
              <a:rPr lang="ru-RU" sz="2000" dirty="0" err="1"/>
              <a:t>пп</a:t>
            </a:r>
            <a:r>
              <a:rPr lang="ru-RU" sz="2000" dirty="0"/>
              <a:t>. 4 п. 1 ст. 218 НК РФ):</a:t>
            </a:r>
          </a:p>
          <a:p>
            <a:r>
              <a:rPr lang="ru-RU" sz="2000" dirty="0"/>
              <a:t>- на второго ребенка - с 1 400 до </a:t>
            </a:r>
            <a:r>
              <a:rPr lang="ru-RU" sz="2000" b="1" dirty="0">
                <a:solidFill>
                  <a:srgbClr val="C00000"/>
                </a:solidFill>
              </a:rPr>
              <a:t>2 800 </a:t>
            </a:r>
            <a:r>
              <a:rPr lang="ru-RU" sz="2000" dirty="0"/>
              <a:t>руб.;</a:t>
            </a:r>
          </a:p>
          <a:p>
            <a:r>
              <a:rPr lang="ru-RU" sz="2000" dirty="0"/>
              <a:t>- на третьего и на каждого следующего ребенка - с 3 000 до </a:t>
            </a:r>
            <a:r>
              <a:rPr lang="ru-RU" sz="2000" b="1" dirty="0">
                <a:solidFill>
                  <a:srgbClr val="C00000"/>
                </a:solidFill>
              </a:rPr>
              <a:t>6 000 </a:t>
            </a:r>
            <a:r>
              <a:rPr lang="ru-RU" sz="2000" dirty="0" smtClean="0"/>
              <a:t>руб.</a:t>
            </a:r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Установлен </a:t>
            </a:r>
            <a:r>
              <a:rPr lang="ru-RU" sz="2000" dirty="0"/>
              <a:t>новый стандартный вычет для лиц, сдавших норматив ГТО. Предоставляйте его в календарном году, в котором физлицо сдаст нормативы своей возрастной группы и получит или подтвердит знак отличия. Чтобы получить вычет, ему надо пройти диспансеризацию в том же году (</a:t>
            </a:r>
            <a:r>
              <a:rPr lang="ru-RU" sz="2000" dirty="0" err="1"/>
              <a:t>пп</a:t>
            </a:r>
            <a:r>
              <a:rPr lang="ru-RU" sz="2000" dirty="0"/>
              <a:t>. 2.1 п. 1 ст. 218 НК РФ).</a:t>
            </a:r>
          </a:p>
          <a:p>
            <a:r>
              <a:rPr lang="ru-RU" sz="2000" dirty="0"/>
              <a:t>Размер вычета - 18 тыс. руб. в год (</a:t>
            </a:r>
            <a:r>
              <a:rPr lang="ru-RU" sz="2000" dirty="0" err="1"/>
              <a:t>пп</a:t>
            </a:r>
            <a:r>
              <a:rPr lang="ru-RU" sz="2000" dirty="0"/>
              <a:t>. 2.1 п. 1 ст. 218 НК РФ).</a:t>
            </a:r>
          </a:p>
          <a:p>
            <a:r>
              <a:rPr lang="ru-RU" sz="2000" dirty="0"/>
              <a:t>Вы как налоговый агент можете применить вычет единовременно в любом месяце этого года, но не ранее месяца, в котором физлицо подтвердит право на вычет (</a:t>
            </a:r>
            <a:r>
              <a:rPr lang="ru-RU" sz="2000" dirty="0" err="1"/>
              <a:t>пп</a:t>
            </a:r>
            <a:r>
              <a:rPr lang="ru-RU" sz="2000" dirty="0"/>
              <a:t>. 2.1 п. 1 ст. 218 НК РФ).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3525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altLang="ru-RU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423688" y="406698"/>
            <a:ext cx="8862653" cy="63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rgbClr val="005AA9"/>
                </a:solidFill>
              </a:rPr>
              <a:t>Изменения с 01.01.2025 г.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НДФЛ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191927" y="1342802"/>
            <a:ext cx="8678998" cy="541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sz="2000" dirty="0" smtClean="0"/>
              <a:t>С </a:t>
            </a:r>
            <a:r>
              <a:rPr lang="ru-RU" sz="2000" dirty="0"/>
              <a:t>01.01.2025 необлагаемый размер выходного пособия при увольнении определяют исходя из среднего заработка, рассчитанного по правилам для детских пособий-по беременности и родам и ежемесячного пособия по уходу за ребенком (ст. 217 НК РФ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/>
              <a:t>С 01.01.2025 через работодателя можно будет получить вычет на взносы по договорам долгосрочных сбережений с НПФ, удержанные им из зарплаты и перечисленные в фонд в 2025 году, предельная сумма вычета - 400 000 руб. за год. Вычет на взносы, уплаченные в 2024 году, можно получить через ИФНС (ст. 219.2 НК РФ, ч. 3, 7 ст. 3 Закона от 23.03.2024 </a:t>
            </a:r>
            <a:r>
              <a:rPr lang="ru-RU" sz="2000" dirty="0" smtClean="0"/>
              <a:t>    N </a:t>
            </a:r>
            <a:r>
              <a:rPr lang="ru-RU" sz="2000" dirty="0"/>
              <a:t>58-ФЗ).</a:t>
            </a:r>
          </a:p>
          <a:p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000" dirty="0" smtClean="0"/>
              <a:t>С 2025 </a:t>
            </a:r>
            <a:r>
              <a:rPr lang="ru-RU" sz="2000" dirty="0"/>
              <a:t>года налоговый агент должен сообщить о неудержанном НДФЛ, если не смог удержать его  </a:t>
            </a:r>
            <a:r>
              <a:rPr lang="ru-RU" sz="2000" dirty="0" smtClean="0">
                <a:solidFill>
                  <a:srgbClr val="C00000"/>
                </a:solidFill>
              </a:rPr>
              <a:t>до </a:t>
            </a:r>
            <a:r>
              <a:rPr lang="ru-RU" sz="2000" dirty="0">
                <a:solidFill>
                  <a:srgbClr val="C00000"/>
                </a:solidFill>
              </a:rPr>
              <a:t>31 января года</a:t>
            </a:r>
            <a:r>
              <a:rPr lang="ru-RU" sz="2000" dirty="0"/>
              <a:t>, следующего за отчетным. Сейчас сообщают, если не удержали налог в течение налогового периода;</a:t>
            </a:r>
          </a:p>
          <a:p>
            <a:r>
              <a:rPr lang="ru-RU" sz="2000" dirty="0" smtClean="0">
                <a:hlinkClick r:id="rId2"/>
              </a:rPr>
              <a:t> </a:t>
            </a:r>
            <a:endParaRPr lang="ru-RU" sz="2000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07419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altLang="ru-RU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423688" y="262682"/>
            <a:ext cx="8862653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rgbClr val="005AA9"/>
                </a:solidFill>
              </a:rPr>
              <a:t>Изменения с 01.01.2025 г. </a:t>
            </a:r>
            <a:endParaRPr lang="ru-RU" altLang="ru-RU" sz="3200" b="1" dirty="0" smtClean="0">
              <a:solidFill>
                <a:srgbClr val="005AA9"/>
              </a:solidFill>
            </a:endParaRPr>
          </a:p>
          <a:p>
            <a:pPr algn="ctr"/>
            <a:r>
              <a:rPr lang="ru-RU" altLang="ru-RU" sz="3200" b="1" dirty="0" smtClean="0">
                <a:solidFill>
                  <a:srgbClr val="C00000"/>
                </a:solidFill>
              </a:rPr>
              <a:t>Страховые взносы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191927" y="1198786"/>
            <a:ext cx="8678998" cy="555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sz="1750" dirty="0"/>
              <a:t>Предельная база по взносам на 2025 г. - </a:t>
            </a:r>
            <a:r>
              <a:rPr lang="ru-RU" sz="1750" b="1" dirty="0">
                <a:solidFill>
                  <a:srgbClr val="C00000"/>
                </a:solidFill>
              </a:rPr>
              <a:t>2 759 000 </a:t>
            </a:r>
            <a:r>
              <a:rPr lang="ru-RU" sz="1750" dirty="0"/>
              <a:t>руб</a:t>
            </a:r>
            <a:r>
              <a:rPr lang="ru-RU" sz="1750" dirty="0" smtClean="0"/>
              <a:t>.</a:t>
            </a:r>
          </a:p>
          <a:p>
            <a:pPr algn="just"/>
            <a:endParaRPr lang="ru-RU" sz="800" dirty="0"/>
          </a:p>
          <a:p>
            <a:pPr algn="just"/>
            <a:r>
              <a:rPr lang="ru-RU" sz="1750" dirty="0"/>
              <a:t>С 01.01.2025 пониженный тариф </a:t>
            </a:r>
            <a:r>
              <a:rPr lang="ru-RU" sz="1750" b="1" dirty="0">
                <a:solidFill>
                  <a:srgbClr val="C00000"/>
                </a:solidFill>
              </a:rPr>
              <a:t>15% </a:t>
            </a:r>
            <a:r>
              <a:rPr lang="ru-RU" sz="1750" dirty="0"/>
              <a:t>для МСП будет применяться для выплат сверх </a:t>
            </a:r>
            <a:r>
              <a:rPr lang="ru-RU" sz="1750" b="1" dirty="0">
                <a:solidFill>
                  <a:srgbClr val="C00000"/>
                </a:solidFill>
              </a:rPr>
              <a:t>1,5 </a:t>
            </a:r>
            <a:r>
              <a:rPr lang="ru-RU" sz="1750" b="1" dirty="0" smtClean="0">
                <a:solidFill>
                  <a:srgbClr val="C00000"/>
                </a:solidFill>
              </a:rPr>
              <a:t>МРОТ </a:t>
            </a:r>
            <a:r>
              <a:rPr lang="ru-RU" sz="1750" dirty="0" smtClean="0"/>
              <a:t>(ранее сверх 1 МРОТ).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750" dirty="0" smtClean="0"/>
              <a:t>Появится пониженный тариф </a:t>
            </a:r>
            <a:r>
              <a:rPr lang="ru-RU" sz="1750" b="1" dirty="0" smtClean="0">
                <a:solidFill>
                  <a:srgbClr val="C00000"/>
                </a:solidFill>
              </a:rPr>
              <a:t>7,6%</a:t>
            </a:r>
            <a:r>
              <a:rPr lang="ru-RU" sz="1750" dirty="0" smtClean="0"/>
              <a:t> с выплат сверх </a:t>
            </a:r>
            <a:r>
              <a:rPr lang="ru-RU" sz="1750" b="1" dirty="0" smtClean="0">
                <a:solidFill>
                  <a:srgbClr val="C00000"/>
                </a:solidFill>
              </a:rPr>
              <a:t>1,5 МРОТ </a:t>
            </a:r>
            <a:r>
              <a:rPr lang="ru-RU" sz="1750" dirty="0" smtClean="0"/>
              <a:t>в месяц для МСП с основным видом деятельности "Обрабатывающие производства". </a:t>
            </a:r>
          </a:p>
          <a:p>
            <a:pPr algn="just"/>
            <a:r>
              <a:rPr lang="ru-RU" sz="1750" dirty="0" smtClean="0"/>
              <a:t>Это </a:t>
            </a:r>
            <a:r>
              <a:rPr lang="ru-RU" sz="1750" dirty="0"/>
              <a:t>правило не действует, если основная деятельность - производство напитков, табачных изделий, кокса, нефтепродуктов или металлургическое </a:t>
            </a:r>
            <a:r>
              <a:rPr lang="ru-RU" sz="1750" dirty="0" smtClean="0"/>
              <a:t>производство. 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750" dirty="0" smtClean="0"/>
              <a:t>Для </a:t>
            </a:r>
            <a:r>
              <a:rPr lang="ru-RU" sz="1750" dirty="0"/>
              <a:t>того чтобы применять пониженный тариф, нужно, чтобы выполнялись следующие условия (п. 13.2 ст. 427 НК РФ):</a:t>
            </a:r>
          </a:p>
          <a:p>
            <a:pPr algn="just"/>
            <a:r>
              <a:rPr lang="ru-RU" sz="1750" dirty="0"/>
              <a:t>•	вид деятельности, указанный в качестве вашего основного в ЕГРЮЛ (ЕГРИП), содержится в разделе "Обрабатывающие производства" ОКВЭД2 и входит в соответствующий перечень, утверждаемый Правительством РФ;</a:t>
            </a:r>
          </a:p>
          <a:p>
            <a:pPr algn="just"/>
            <a:r>
              <a:rPr lang="ru-RU" sz="1750" dirty="0"/>
              <a:t>•	доля доходов от этого вида деятельности составляет не менее </a:t>
            </a:r>
            <a:r>
              <a:rPr lang="ru-RU" sz="1750" b="1" dirty="0">
                <a:solidFill>
                  <a:srgbClr val="C00000"/>
                </a:solidFill>
              </a:rPr>
              <a:t>70%</a:t>
            </a:r>
            <a:r>
              <a:rPr lang="ru-RU" sz="1750" dirty="0"/>
              <a:t> в общей сумме ваших доходов за отчетный (расчетный) период, а также за год, предшествующий году применения пониженного тарифа.</a:t>
            </a:r>
          </a:p>
          <a:p>
            <a:pPr algn="just"/>
            <a:r>
              <a:rPr lang="ru-RU" sz="1800" dirty="0"/>
              <a:t> </a:t>
            </a:r>
          </a:p>
          <a:p>
            <a:pPr algn="just"/>
            <a:r>
              <a:rPr lang="ru-RU" sz="1750" dirty="0"/>
              <a:t>Фиксированный платеж ИП за себя за 2025 г. - </a:t>
            </a:r>
            <a:r>
              <a:rPr lang="ru-RU" sz="1750" b="1" dirty="0">
                <a:solidFill>
                  <a:srgbClr val="C00000"/>
                </a:solidFill>
              </a:rPr>
              <a:t>53 658 </a:t>
            </a:r>
            <a:r>
              <a:rPr lang="ru-RU" sz="1750" dirty="0"/>
              <a:t>руб., срок его уплаты - </a:t>
            </a:r>
            <a:r>
              <a:rPr lang="ru-RU" sz="1750" b="1" dirty="0">
                <a:solidFill>
                  <a:srgbClr val="C00000"/>
                </a:solidFill>
              </a:rPr>
              <a:t>29.12.2025 </a:t>
            </a:r>
            <a:r>
              <a:rPr lang="ru-RU" sz="1750" dirty="0"/>
              <a:t>(ст. ст. 430, 432 НК РФ</a:t>
            </a:r>
            <a:r>
              <a:rPr lang="ru-RU" sz="1750" dirty="0" smtClean="0"/>
              <a:t>).</a:t>
            </a:r>
            <a:r>
              <a:rPr lang="ru-RU" sz="1750" dirty="0"/>
              <a:t> П</a:t>
            </a:r>
            <a:r>
              <a:rPr lang="ru-RU" sz="1750" dirty="0" smtClean="0"/>
              <a:t>еренесен </a:t>
            </a:r>
            <a:r>
              <a:rPr lang="ru-RU" sz="1750" dirty="0"/>
              <a:t>крайний срок уплаты фиксированных взносов с 31 </a:t>
            </a:r>
            <a:r>
              <a:rPr lang="ru-RU" sz="1750" dirty="0" smtClean="0"/>
              <a:t>на 28 декабря.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13126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7468" indent="-333642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34567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68394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402220" indent="-266913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93604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469874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4003700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537527" indent="-266913" defTabSz="952732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400" dirty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altLang="ru-RU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ru-RU" alt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Заголовок 3"/>
          <p:cNvSpPr txBox="1">
            <a:spLocks/>
          </p:cNvSpPr>
          <p:nvPr/>
        </p:nvSpPr>
        <p:spPr bwMode="auto">
          <a:xfrm>
            <a:off x="372381" y="297923"/>
            <a:ext cx="8862653" cy="104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11" tIns="47656" rIns="95311" bIns="47656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 dirty="0" smtClean="0"/>
              <a:t>Изменения с 01.01.2025 г. </a:t>
            </a:r>
          </a:p>
          <a:p>
            <a:pPr algn="ctr" eaLnBrk="1" hangingPunct="1"/>
            <a:r>
              <a:rPr lang="ru-RU" altLang="ru-RU" sz="3200" b="1" dirty="0" smtClean="0">
                <a:solidFill>
                  <a:srgbClr val="C00000"/>
                </a:solidFill>
              </a:rPr>
              <a:t>налог на прибыль организаций 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429" y="794455"/>
            <a:ext cx="8564748" cy="5958417"/>
          </a:xfrm>
          <a:prstGeom prst="rect">
            <a:avLst/>
          </a:prstGeom>
        </p:spPr>
        <p:txBody>
          <a:bodyPr lIns="121788" tIns="60894" rIns="121788" bIns="60894" anchor="ctr">
            <a:normAutofit/>
          </a:bodyPr>
          <a:lstStyle/>
          <a:p>
            <a:pPr>
              <a:defRPr/>
            </a:pPr>
            <a:endParaRPr lang="ru-RU" sz="56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191927" y="1342802"/>
            <a:ext cx="922356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88" tIns="60894" rIns="121788" bIns="60894"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400" dirty="0"/>
              <a:t>С 2025 года повысят ставку по налогу на прибыль с 20% до </a:t>
            </a:r>
            <a:r>
              <a:rPr lang="ru-RU" sz="2400" dirty="0" smtClean="0"/>
              <a:t>25%.</a:t>
            </a:r>
          </a:p>
          <a:p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8% - в федеральный бюджет (с 2031 г. - 7%);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17</a:t>
            </a:r>
            <a:r>
              <a:rPr lang="ru-RU" sz="2400" dirty="0"/>
              <a:t>% - в бюджеты регионов и федеральной территории "Сириус" (с 2031 г. - 18%).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12000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38931</TotalTime>
  <Words>2376</Words>
  <Application>Microsoft Office PowerPoint</Application>
  <PresentationFormat>Произвольный</PresentationFormat>
  <Paragraphs>175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30" baseType="lpstr">
      <vt:lpstr>Arial</vt:lpstr>
      <vt:lpstr>Arial Narrow</vt:lpstr>
      <vt:lpstr>Calibri</vt:lpstr>
      <vt:lpstr>Century Gothic</vt:lpstr>
      <vt:lpstr>DejaVu Sans</vt:lpstr>
      <vt:lpstr>Palatino Linotype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Ivanova</dc:creator>
  <cp:lastModifiedBy>user</cp:lastModifiedBy>
  <cp:revision>795</cp:revision>
  <cp:lastPrinted>2024-09-19T12:20:14Z</cp:lastPrinted>
  <dcterms:created xsi:type="dcterms:W3CDTF">2019-04-30T10:46:03Z</dcterms:created>
  <dcterms:modified xsi:type="dcterms:W3CDTF">2024-11-27T11:50:16Z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20</vt:i4>
  </property>
</Properties>
</file>